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4630400" cy="8229600"/>
  <p:notesSz cx="14630400" cy="822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3"/>
    <p:restoredTop sz="96868"/>
  </p:normalViewPr>
  <p:slideViewPr>
    <p:cSldViewPr>
      <p:cViewPr varScale="1">
        <p:scale>
          <a:sx n="109" d="100"/>
          <a:sy n="109" d="100"/>
        </p:scale>
        <p:origin x="464"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97280" y="2551176"/>
            <a:ext cx="12435840" cy="172821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94560" y="4608576"/>
            <a:ext cx="10241280" cy="2057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rgbClr val="143B6D"/>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sz="4800" b="0" i="0">
                <a:solidFill>
                  <a:srgbClr val="143B6D"/>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143B6D"/>
                </a:solidFill>
                <a:latin typeface="Microsoft Sans Serif"/>
                <a:cs typeface="Microsoft Sans Serif"/>
              </a:defRPr>
            </a:lvl1pPr>
          </a:lstStyle>
          <a:p>
            <a:endParaRPr/>
          </a:p>
        </p:txBody>
      </p:sp>
      <p:sp>
        <p:nvSpPr>
          <p:cNvPr id="3" name="Holder 3"/>
          <p:cNvSpPr>
            <a:spLocks noGrp="1"/>
          </p:cNvSpPr>
          <p:nvPr>
            <p:ph sz="half" idx="2"/>
          </p:nvPr>
        </p:nvSpPr>
        <p:spPr>
          <a:xfrm>
            <a:off x="731520" y="1892808"/>
            <a:ext cx="6364224" cy="543153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627077" y="2420110"/>
            <a:ext cx="4959984" cy="4317365"/>
          </a:xfrm>
          <a:prstGeom prst="rect">
            <a:avLst/>
          </a:prstGeom>
        </p:spPr>
        <p:txBody>
          <a:bodyPr wrap="square" lIns="0" tIns="0" rIns="0" bIns="0">
            <a:spAutoFit/>
          </a:bodyPr>
          <a:lstStyle>
            <a:lvl1pPr>
              <a:defRPr sz="1800" b="1" i="0">
                <a:solidFill>
                  <a:srgbClr val="60606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445260" cy="1682750"/>
          </a:xfrm>
          <a:custGeom>
            <a:avLst/>
            <a:gdLst/>
            <a:ahLst/>
            <a:cxnLst/>
            <a:rect l="l" t="t" r="r" b="b"/>
            <a:pathLst>
              <a:path w="1445260" h="1682750">
                <a:moveTo>
                  <a:pt x="0" y="1682496"/>
                </a:moveTo>
                <a:lnTo>
                  <a:pt x="1444752" y="1682496"/>
                </a:lnTo>
                <a:lnTo>
                  <a:pt x="1444752" y="0"/>
                </a:lnTo>
                <a:lnTo>
                  <a:pt x="0" y="0"/>
                </a:lnTo>
                <a:lnTo>
                  <a:pt x="0" y="1682496"/>
                </a:lnTo>
                <a:close/>
              </a:path>
            </a:pathLst>
          </a:custGeom>
          <a:solidFill>
            <a:srgbClr val="143B6D"/>
          </a:solidFill>
        </p:spPr>
        <p:txBody>
          <a:bodyPr wrap="square" lIns="0" tIns="0" rIns="0" bIns="0" rtlCol="0"/>
          <a:lstStyle/>
          <a:p>
            <a:endParaRPr/>
          </a:p>
        </p:txBody>
      </p:sp>
      <p:sp>
        <p:nvSpPr>
          <p:cNvPr id="17" name="bg object 17"/>
          <p:cNvSpPr/>
          <p:nvPr/>
        </p:nvSpPr>
        <p:spPr>
          <a:xfrm>
            <a:off x="1380744" y="2703778"/>
            <a:ext cx="7214870" cy="4133215"/>
          </a:xfrm>
          <a:custGeom>
            <a:avLst/>
            <a:gdLst/>
            <a:ahLst/>
            <a:cxnLst/>
            <a:rect l="l" t="t" r="r" b="b"/>
            <a:pathLst>
              <a:path w="7214870" h="4133215">
                <a:moveTo>
                  <a:pt x="7214616" y="0"/>
                </a:moveTo>
                <a:lnTo>
                  <a:pt x="0" y="0"/>
                </a:lnTo>
                <a:lnTo>
                  <a:pt x="0" y="3790492"/>
                </a:lnTo>
                <a:lnTo>
                  <a:pt x="0" y="4133100"/>
                </a:lnTo>
                <a:lnTo>
                  <a:pt x="7214616" y="4133100"/>
                </a:lnTo>
                <a:lnTo>
                  <a:pt x="7214616" y="3790492"/>
                </a:lnTo>
                <a:lnTo>
                  <a:pt x="7214616" y="0"/>
                </a:lnTo>
                <a:close/>
              </a:path>
            </a:pathLst>
          </a:custGeom>
          <a:solidFill>
            <a:srgbClr val="143B6D"/>
          </a:solidFill>
        </p:spPr>
        <p:txBody>
          <a:bodyPr wrap="square" lIns="0" tIns="0" rIns="0" bIns="0" rtlCol="0"/>
          <a:lstStyle/>
          <a:p>
            <a:endParaRPr/>
          </a:p>
        </p:txBody>
      </p:sp>
      <p:sp>
        <p:nvSpPr>
          <p:cNvPr id="18" name="bg object 18"/>
          <p:cNvSpPr/>
          <p:nvPr/>
        </p:nvSpPr>
        <p:spPr>
          <a:xfrm>
            <a:off x="0" y="1682495"/>
            <a:ext cx="8252459" cy="4812030"/>
          </a:xfrm>
          <a:custGeom>
            <a:avLst/>
            <a:gdLst/>
            <a:ahLst/>
            <a:cxnLst/>
            <a:rect l="l" t="t" r="r" b="b"/>
            <a:pathLst>
              <a:path w="8252459" h="4812030">
                <a:moveTo>
                  <a:pt x="8252459" y="0"/>
                </a:moveTo>
                <a:lnTo>
                  <a:pt x="0" y="0"/>
                </a:lnTo>
                <a:lnTo>
                  <a:pt x="0" y="4811776"/>
                </a:lnTo>
                <a:lnTo>
                  <a:pt x="8252459" y="4811776"/>
                </a:lnTo>
                <a:lnTo>
                  <a:pt x="8252459"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0" i="0">
                <a:solidFill>
                  <a:srgbClr val="143B6D"/>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3/12/21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54628" y="1981610"/>
            <a:ext cx="5404484" cy="756919"/>
          </a:xfrm>
          <a:prstGeom prst="rect">
            <a:avLst/>
          </a:prstGeom>
        </p:spPr>
        <p:txBody>
          <a:bodyPr wrap="square" lIns="0" tIns="0" rIns="0" bIns="0">
            <a:spAutoFit/>
          </a:bodyPr>
          <a:lstStyle>
            <a:lvl1pPr>
              <a:defRPr sz="4800" b="0" i="0">
                <a:solidFill>
                  <a:srgbClr val="143B6D"/>
                </a:solidFill>
                <a:latin typeface="Microsoft Sans Serif"/>
                <a:cs typeface="Microsoft Sans Serif"/>
              </a:defRPr>
            </a:lvl1pPr>
          </a:lstStyle>
          <a:p>
            <a:endParaRPr/>
          </a:p>
        </p:txBody>
      </p:sp>
      <p:sp>
        <p:nvSpPr>
          <p:cNvPr id="3" name="Holder 3"/>
          <p:cNvSpPr>
            <a:spLocks noGrp="1"/>
          </p:cNvSpPr>
          <p:nvPr>
            <p:ph type="body" idx="1"/>
          </p:nvPr>
        </p:nvSpPr>
        <p:spPr>
          <a:xfrm>
            <a:off x="3754628" y="2713130"/>
            <a:ext cx="7349490" cy="3189604"/>
          </a:xfrm>
          <a:prstGeom prst="rect">
            <a:avLst/>
          </a:prstGeom>
        </p:spPr>
        <p:txBody>
          <a:bodyPr wrap="square" lIns="0" tIns="0" rIns="0" bIns="0">
            <a:spAutoFit/>
          </a:bodyPr>
          <a:lstStyle>
            <a:lvl1pPr>
              <a:defRPr sz="4800" b="0" i="0">
                <a:solidFill>
                  <a:srgbClr val="143B6D"/>
                </a:solidFill>
                <a:latin typeface="Microsoft Sans Serif"/>
                <a:cs typeface="Microsoft Sans Serif"/>
              </a:defRPr>
            </a:lvl1pPr>
          </a:lstStyle>
          <a:p>
            <a:endParaRPr/>
          </a:p>
        </p:txBody>
      </p:sp>
      <p:sp>
        <p:nvSpPr>
          <p:cNvPr id="4" name="Holder 4"/>
          <p:cNvSpPr>
            <a:spLocks noGrp="1"/>
          </p:cNvSpPr>
          <p:nvPr>
            <p:ph type="ftr" sz="quarter" idx="5"/>
          </p:nvPr>
        </p:nvSpPr>
        <p:spPr>
          <a:xfrm>
            <a:off x="4974336" y="7653528"/>
            <a:ext cx="4681728" cy="4114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31520" y="7653528"/>
            <a:ext cx="336499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3/12/21</a:t>
            </a:fld>
            <a:endParaRPr lang="en-US"/>
          </a:p>
        </p:txBody>
      </p:sp>
      <p:sp>
        <p:nvSpPr>
          <p:cNvPr id="6" name="Holder 6"/>
          <p:cNvSpPr>
            <a:spLocks noGrp="1"/>
          </p:cNvSpPr>
          <p:nvPr>
            <p:ph type="sldNum" sz="quarter" idx="7"/>
          </p:nvPr>
        </p:nvSpPr>
        <p:spPr>
          <a:xfrm>
            <a:off x="10533888" y="7653528"/>
            <a:ext cx="336499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yan.fritz@pricefx.com" TargetMode="External"/><Relationship Id="rId2" Type="http://schemas.openxmlformats.org/officeDocument/2006/relationships/hyperlink" Target="mailto:carolina.alvarez@pricefx.com" TargetMode="External"/><Relationship Id="rId1" Type="http://schemas.openxmlformats.org/officeDocument/2006/relationships/slideLayout" Target="../slideLayouts/slideLayout3.xml"/><Relationship Id="rId5" Type="http://schemas.openxmlformats.org/officeDocument/2006/relationships/image" Target="../media/image13.jp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399780" y="6405981"/>
            <a:ext cx="3415665" cy="647037"/>
          </a:xfrm>
          <a:prstGeom prst="rect">
            <a:avLst/>
          </a:prstGeom>
        </p:spPr>
        <p:txBody>
          <a:bodyPr vert="horz" wrap="square" lIns="0" tIns="12700" rIns="0" bIns="0" rtlCol="0">
            <a:spAutoFit/>
          </a:bodyPr>
          <a:lstStyle/>
          <a:p>
            <a:pPr marL="12700" marR="5080">
              <a:lnSpc>
                <a:spcPct val="120300"/>
              </a:lnSpc>
              <a:spcBef>
                <a:spcPts val="100"/>
              </a:spcBef>
            </a:pPr>
            <a:r>
              <a:rPr sz="1800" dirty="0">
                <a:solidFill>
                  <a:srgbClr val="606061"/>
                </a:solidFill>
                <a:latin typeface="Arial" panose="020B0604020202020204" pitchFamily="34" charset="0"/>
                <a:cs typeface="Arial" panose="020B0604020202020204" pitchFamily="34" charset="0"/>
              </a:rPr>
              <a:t>Exploring new opportunities and  efficiencies through pricing.</a:t>
            </a:r>
            <a:endParaRPr sz="1800" dirty="0">
              <a:latin typeface="Arial" panose="020B0604020202020204" pitchFamily="34" charset="0"/>
              <a:cs typeface="Arial" panose="020B0604020202020204" pitchFamily="34" charset="0"/>
            </a:endParaRPr>
          </a:p>
        </p:txBody>
      </p:sp>
      <p:grpSp>
        <p:nvGrpSpPr>
          <p:cNvPr id="3" name="object 3"/>
          <p:cNvGrpSpPr/>
          <p:nvPr/>
        </p:nvGrpSpPr>
        <p:grpSpPr>
          <a:xfrm>
            <a:off x="0" y="0"/>
            <a:ext cx="14630400" cy="7007859"/>
            <a:chOff x="0" y="0"/>
            <a:chExt cx="14630400" cy="7007859"/>
          </a:xfrm>
        </p:grpSpPr>
        <p:sp>
          <p:nvSpPr>
            <p:cNvPr id="4" name="object 4"/>
            <p:cNvSpPr/>
            <p:nvPr/>
          </p:nvSpPr>
          <p:spPr>
            <a:xfrm>
              <a:off x="0" y="0"/>
              <a:ext cx="4668520" cy="3968750"/>
            </a:xfrm>
            <a:custGeom>
              <a:avLst/>
              <a:gdLst/>
              <a:ahLst/>
              <a:cxnLst/>
              <a:rect l="l" t="t" r="r" b="b"/>
              <a:pathLst>
                <a:path w="4668520" h="3968750">
                  <a:moveTo>
                    <a:pt x="4668012" y="0"/>
                  </a:moveTo>
                  <a:lnTo>
                    <a:pt x="0" y="0"/>
                  </a:lnTo>
                  <a:lnTo>
                    <a:pt x="0" y="3968496"/>
                  </a:lnTo>
                  <a:lnTo>
                    <a:pt x="4668012" y="3968496"/>
                  </a:lnTo>
                  <a:lnTo>
                    <a:pt x="4668012" y="0"/>
                  </a:lnTo>
                  <a:close/>
                </a:path>
              </a:pathLst>
            </a:custGeom>
            <a:solidFill>
              <a:srgbClr val="143B6D"/>
            </a:solidFill>
          </p:spPr>
          <p:txBody>
            <a:bodyPr wrap="square" lIns="0" tIns="0" rIns="0" bIns="0" rtlCol="0"/>
            <a:lstStyle/>
            <a:p>
              <a:endParaRPr/>
            </a:p>
          </p:txBody>
        </p:sp>
        <p:sp>
          <p:nvSpPr>
            <p:cNvPr id="5" name="object 5"/>
            <p:cNvSpPr/>
            <p:nvPr/>
          </p:nvSpPr>
          <p:spPr>
            <a:xfrm>
              <a:off x="1060716" y="676655"/>
              <a:ext cx="464820" cy="1196340"/>
            </a:xfrm>
            <a:custGeom>
              <a:avLst/>
              <a:gdLst/>
              <a:ahLst/>
              <a:cxnLst/>
              <a:rect l="l" t="t" r="r" b="b"/>
              <a:pathLst>
                <a:path w="464819" h="1196339">
                  <a:moveTo>
                    <a:pt x="94665" y="804100"/>
                  </a:moveTo>
                  <a:lnTo>
                    <a:pt x="93980" y="802411"/>
                  </a:lnTo>
                  <a:lnTo>
                    <a:pt x="91211" y="799541"/>
                  </a:lnTo>
                  <a:lnTo>
                    <a:pt x="89585" y="798804"/>
                  </a:lnTo>
                  <a:lnTo>
                    <a:pt x="53644" y="798804"/>
                  </a:lnTo>
                  <a:lnTo>
                    <a:pt x="52019" y="799541"/>
                  </a:lnTo>
                  <a:lnTo>
                    <a:pt x="49237" y="802411"/>
                  </a:lnTo>
                  <a:lnTo>
                    <a:pt x="48552" y="804100"/>
                  </a:lnTo>
                  <a:lnTo>
                    <a:pt x="48552" y="854748"/>
                  </a:lnTo>
                  <a:lnTo>
                    <a:pt x="49237" y="856424"/>
                  </a:lnTo>
                  <a:lnTo>
                    <a:pt x="52019" y="859307"/>
                  </a:lnTo>
                  <a:lnTo>
                    <a:pt x="53644" y="860031"/>
                  </a:lnTo>
                  <a:lnTo>
                    <a:pt x="89585" y="860031"/>
                  </a:lnTo>
                  <a:lnTo>
                    <a:pt x="91211" y="859307"/>
                  </a:lnTo>
                  <a:lnTo>
                    <a:pt x="93980" y="856424"/>
                  </a:lnTo>
                  <a:lnTo>
                    <a:pt x="94665" y="854748"/>
                  </a:lnTo>
                  <a:lnTo>
                    <a:pt x="94665" y="804100"/>
                  </a:lnTo>
                  <a:close/>
                </a:path>
                <a:path w="464819" h="1196339">
                  <a:moveTo>
                    <a:pt x="315937" y="938771"/>
                  </a:moveTo>
                  <a:lnTo>
                    <a:pt x="315188" y="937094"/>
                  </a:lnTo>
                  <a:lnTo>
                    <a:pt x="313690" y="935672"/>
                  </a:lnTo>
                  <a:lnTo>
                    <a:pt x="312191" y="934212"/>
                  </a:lnTo>
                  <a:lnTo>
                    <a:pt x="310527" y="933500"/>
                  </a:lnTo>
                  <a:lnTo>
                    <a:pt x="173367" y="933500"/>
                  </a:lnTo>
                  <a:lnTo>
                    <a:pt x="169913" y="926769"/>
                  </a:lnTo>
                  <a:lnTo>
                    <a:pt x="167043" y="919568"/>
                  </a:lnTo>
                  <a:lnTo>
                    <a:pt x="162407" y="904201"/>
                  </a:lnTo>
                  <a:lnTo>
                    <a:pt x="161264" y="895921"/>
                  </a:lnTo>
                  <a:lnTo>
                    <a:pt x="161188" y="882357"/>
                  </a:lnTo>
                  <a:lnTo>
                    <a:pt x="160566" y="881151"/>
                  </a:lnTo>
                  <a:lnTo>
                    <a:pt x="157759" y="879246"/>
                  </a:lnTo>
                  <a:lnTo>
                    <a:pt x="156248" y="878751"/>
                  </a:lnTo>
                  <a:lnTo>
                    <a:pt x="119570" y="878751"/>
                  </a:lnTo>
                  <a:lnTo>
                    <a:pt x="117944" y="879475"/>
                  </a:lnTo>
                  <a:lnTo>
                    <a:pt x="115138" y="882357"/>
                  </a:lnTo>
                  <a:lnTo>
                    <a:pt x="114439" y="884047"/>
                  </a:lnTo>
                  <a:lnTo>
                    <a:pt x="114439" y="885964"/>
                  </a:lnTo>
                  <a:lnTo>
                    <a:pt x="124104" y="923810"/>
                  </a:lnTo>
                  <a:lnTo>
                    <a:pt x="131216" y="934567"/>
                  </a:lnTo>
                  <a:lnTo>
                    <a:pt x="122351" y="934567"/>
                  </a:lnTo>
                  <a:lnTo>
                    <a:pt x="120713" y="935291"/>
                  </a:lnTo>
                  <a:lnTo>
                    <a:pt x="117932" y="938187"/>
                  </a:lnTo>
                  <a:lnTo>
                    <a:pt x="117208" y="939863"/>
                  </a:lnTo>
                  <a:lnTo>
                    <a:pt x="117208" y="986548"/>
                  </a:lnTo>
                  <a:lnTo>
                    <a:pt x="117919" y="988225"/>
                  </a:lnTo>
                  <a:lnTo>
                    <a:pt x="120688" y="991108"/>
                  </a:lnTo>
                  <a:lnTo>
                    <a:pt x="122313" y="991819"/>
                  </a:lnTo>
                  <a:lnTo>
                    <a:pt x="310502" y="991819"/>
                  </a:lnTo>
                  <a:lnTo>
                    <a:pt x="312178" y="991044"/>
                  </a:lnTo>
                  <a:lnTo>
                    <a:pt x="313690" y="989507"/>
                  </a:lnTo>
                  <a:lnTo>
                    <a:pt x="315188" y="987933"/>
                  </a:lnTo>
                  <a:lnTo>
                    <a:pt x="315937" y="986205"/>
                  </a:lnTo>
                  <a:lnTo>
                    <a:pt x="315937" y="938771"/>
                  </a:lnTo>
                  <a:close/>
                </a:path>
                <a:path w="464819" h="1196339">
                  <a:moveTo>
                    <a:pt x="315937" y="805522"/>
                  </a:moveTo>
                  <a:lnTo>
                    <a:pt x="315252" y="803859"/>
                  </a:lnTo>
                  <a:lnTo>
                    <a:pt x="312470" y="800976"/>
                  </a:lnTo>
                  <a:lnTo>
                    <a:pt x="310857" y="800252"/>
                  </a:lnTo>
                  <a:lnTo>
                    <a:pt x="122313" y="800252"/>
                  </a:lnTo>
                  <a:lnTo>
                    <a:pt x="120688" y="800976"/>
                  </a:lnTo>
                  <a:lnTo>
                    <a:pt x="117919" y="803859"/>
                  </a:lnTo>
                  <a:lnTo>
                    <a:pt x="117208" y="805522"/>
                  </a:lnTo>
                  <a:lnTo>
                    <a:pt x="117208" y="853313"/>
                  </a:lnTo>
                  <a:lnTo>
                    <a:pt x="117919" y="854989"/>
                  </a:lnTo>
                  <a:lnTo>
                    <a:pt x="120688" y="857859"/>
                  </a:lnTo>
                  <a:lnTo>
                    <a:pt x="122313" y="858596"/>
                  </a:lnTo>
                  <a:lnTo>
                    <a:pt x="310857" y="858596"/>
                  </a:lnTo>
                  <a:lnTo>
                    <a:pt x="312470" y="857859"/>
                  </a:lnTo>
                  <a:lnTo>
                    <a:pt x="315252" y="854989"/>
                  </a:lnTo>
                  <a:lnTo>
                    <a:pt x="315937" y="853313"/>
                  </a:lnTo>
                  <a:lnTo>
                    <a:pt x="315937" y="805522"/>
                  </a:lnTo>
                  <a:close/>
                </a:path>
                <a:path w="464819" h="1196339">
                  <a:moveTo>
                    <a:pt x="318960" y="535571"/>
                  </a:moveTo>
                  <a:lnTo>
                    <a:pt x="316966" y="492721"/>
                  </a:lnTo>
                  <a:lnTo>
                    <a:pt x="308914" y="453720"/>
                  </a:lnTo>
                  <a:lnTo>
                    <a:pt x="304038" y="451294"/>
                  </a:lnTo>
                  <a:lnTo>
                    <a:pt x="270979" y="451294"/>
                  </a:lnTo>
                  <a:lnTo>
                    <a:pt x="269113" y="453593"/>
                  </a:lnTo>
                  <a:lnTo>
                    <a:pt x="269227" y="460108"/>
                  </a:lnTo>
                  <a:lnTo>
                    <a:pt x="269582" y="462838"/>
                  </a:lnTo>
                  <a:lnTo>
                    <a:pt x="269989" y="467461"/>
                  </a:lnTo>
                  <a:lnTo>
                    <a:pt x="270675" y="478447"/>
                  </a:lnTo>
                  <a:lnTo>
                    <a:pt x="271005" y="485241"/>
                  </a:lnTo>
                  <a:lnTo>
                    <a:pt x="272122" y="516483"/>
                  </a:lnTo>
                  <a:lnTo>
                    <a:pt x="272237" y="535571"/>
                  </a:lnTo>
                  <a:lnTo>
                    <a:pt x="271208" y="541515"/>
                  </a:lnTo>
                  <a:lnTo>
                    <a:pt x="239598" y="565454"/>
                  </a:lnTo>
                  <a:lnTo>
                    <a:pt x="234099" y="565454"/>
                  </a:lnTo>
                  <a:lnTo>
                    <a:pt x="234099" y="499922"/>
                  </a:lnTo>
                  <a:lnTo>
                    <a:pt x="234099" y="445554"/>
                  </a:lnTo>
                  <a:lnTo>
                    <a:pt x="231317" y="443014"/>
                  </a:lnTo>
                  <a:lnTo>
                    <a:pt x="205651" y="443014"/>
                  </a:lnTo>
                  <a:lnTo>
                    <a:pt x="199415" y="443242"/>
                  </a:lnTo>
                  <a:lnTo>
                    <a:pt x="199415" y="499922"/>
                  </a:lnTo>
                  <a:lnTo>
                    <a:pt x="199415" y="565454"/>
                  </a:lnTo>
                  <a:lnTo>
                    <a:pt x="198018" y="565454"/>
                  </a:lnTo>
                  <a:lnTo>
                    <a:pt x="189064" y="564883"/>
                  </a:lnTo>
                  <a:lnTo>
                    <a:pt x="160134" y="539508"/>
                  </a:lnTo>
                  <a:lnTo>
                    <a:pt x="159550" y="532688"/>
                  </a:lnTo>
                  <a:lnTo>
                    <a:pt x="159550" y="531964"/>
                  </a:lnTo>
                  <a:lnTo>
                    <a:pt x="188937" y="500456"/>
                  </a:lnTo>
                  <a:lnTo>
                    <a:pt x="198018" y="499922"/>
                  </a:lnTo>
                  <a:lnTo>
                    <a:pt x="199415" y="499922"/>
                  </a:lnTo>
                  <a:lnTo>
                    <a:pt x="199415" y="443242"/>
                  </a:lnTo>
                  <a:lnTo>
                    <a:pt x="161112" y="451789"/>
                  </a:lnTo>
                  <a:lnTo>
                    <a:pt x="129616" y="477913"/>
                  </a:lnTo>
                  <a:lnTo>
                    <a:pt x="114871" y="521309"/>
                  </a:lnTo>
                  <a:lnTo>
                    <a:pt x="114439" y="531964"/>
                  </a:lnTo>
                  <a:lnTo>
                    <a:pt x="114846" y="542467"/>
                  </a:lnTo>
                  <a:lnTo>
                    <a:pt x="128625" y="586130"/>
                  </a:lnTo>
                  <a:lnTo>
                    <a:pt x="159689" y="613549"/>
                  </a:lnTo>
                  <a:lnTo>
                    <a:pt x="205651" y="623074"/>
                  </a:lnTo>
                  <a:lnTo>
                    <a:pt x="229933" y="623074"/>
                  </a:lnTo>
                  <a:lnTo>
                    <a:pt x="272072" y="615162"/>
                  </a:lnTo>
                  <a:lnTo>
                    <a:pt x="304469" y="587590"/>
                  </a:lnTo>
                  <a:lnTo>
                    <a:pt x="317931" y="548894"/>
                  </a:lnTo>
                  <a:lnTo>
                    <a:pt x="318820" y="539508"/>
                  </a:lnTo>
                  <a:lnTo>
                    <a:pt x="318960" y="535571"/>
                  </a:lnTo>
                  <a:close/>
                </a:path>
                <a:path w="464819" h="1196339">
                  <a:moveTo>
                    <a:pt x="319049" y="691629"/>
                  </a:moveTo>
                  <a:lnTo>
                    <a:pt x="315010" y="648639"/>
                  </a:lnTo>
                  <a:lnTo>
                    <a:pt x="308419" y="636054"/>
                  </a:lnTo>
                  <a:lnTo>
                    <a:pt x="273164" y="636054"/>
                  </a:lnTo>
                  <a:lnTo>
                    <a:pt x="271716" y="636714"/>
                  </a:lnTo>
                  <a:lnTo>
                    <a:pt x="269646" y="639356"/>
                  </a:lnTo>
                  <a:lnTo>
                    <a:pt x="269113" y="640969"/>
                  </a:lnTo>
                  <a:lnTo>
                    <a:pt x="269113" y="643610"/>
                  </a:lnTo>
                  <a:lnTo>
                    <a:pt x="269811" y="650328"/>
                  </a:lnTo>
                  <a:lnTo>
                    <a:pt x="270395" y="656755"/>
                  </a:lnTo>
                  <a:lnTo>
                    <a:pt x="271322" y="668997"/>
                  </a:lnTo>
                  <a:lnTo>
                    <a:pt x="271526" y="676325"/>
                  </a:lnTo>
                  <a:lnTo>
                    <a:pt x="271551" y="691629"/>
                  </a:lnTo>
                  <a:lnTo>
                    <a:pt x="270903" y="695464"/>
                  </a:lnTo>
                  <a:lnTo>
                    <a:pt x="238950" y="717067"/>
                  </a:lnTo>
                  <a:lnTo>
                    <a:pt x="194564" y="717067"/>
                  </a:lnTo>
                  <a:lnTo>
                    <a:pt x="163880" y="699071"/>
                  </a:lnTo>
                  <a:lnTo>
                    <a:pt x="162598" y="695464"/>
                  </a:lnTo>
                  <a:lnTo>
                    <a:pt x="161950" y="691629"/>
                  </a:lnTo>
                  <a:lnTo>
                    <a:pt x="161975" y="676325"/>
                  </a:lnTo>
                  <a:lnTo>
                    <a:pt x="162191" y="668997"/>
                  </a:lnTo>
                  <a:lnTo>
                    <a:pt x="163118" y="656755"/>
                  </a:lnTo>
                  <a:lnTo>
                    <a:pt x="163690" y="650328"/>
                  </a:lnTo>
                  <a:lnTo>
                    <a:pt x="164388" y="643610"/>
                  </a:lnTo>
                  <a:lnTo>
                    <a:pt x="164388" y="640969"/>
                  </a:lnTo>
                  <a:lnTo>
                    <a:pt x="163880" y="639356"/>
                  </a:lnTo>
                  <a:lnTo>
                    <a:pt x="162814" y="638035"/>
                  </a:lnTo>
                  <a:lnTo>
                    <a:pt x="161785" y="636714"/>
                  </a:lnTo>
                  <a:lnTo>
                    <a:pt x="160350" y="636054"/>
                  </a:lnTo>
                  <a:lnTo>
                    <a:pt x="125082" y="636054"/>
                  </a:lnTo>
                  <a:lnTo>
                    <a:pt x="114871" y="676325"/>
                  </a:lnTo>
                  <a:lnTo>
                    <a:pt x="114452" y="691629"/>
                  </a:lnTo>
                  <a:lnTo>
                    <a:pt x="115849" y="709625"/>
                  </a:lnTo>
                  <a:lnTo>
                    <a:pt x="136982" y="752538"/>
                  </a:lnTo>
                  <a:lnTo>
                    <a:pt x="182118" y="773988"/>
                  </a:lnTo>
                  <a:lnTo>
                    <a:pt x="202184" y="775423"/>
                  </a:lnTo>
                  <a:lnTo>
                    <a:pt x="231317" y="775423"/>
                  </a:lnTo>
                  <a:lnTo>
                    <a:pt x="283997" y="762533"/>
                  </a:lnTo>
                  <a:lnTo>
                    <a:pt x="313423" y="725843"/>
                  </a:lnTo>
                  <a:lnTo>
                    <a:pt x="315709" y="717067"/>
                  </a:lnTo>
                  <a:lnTo>
                    <a:pt x="317652" y="709625"/>
                  </a:lnTo>
                  <a:lnTo>
                    <a:pt x="319049" y="691629"/>
                  </a:lnTo>
                  <a:close/>
                </a:path>
                <a:path w="464819" h="1196339">
                  <a:moveTo>
                    <a:pt x="383565" y="1142936"/>
                  </a:moveTo>
                  <a:lnTo>
                    <a:pt x="382866" y="1141272"/>
                  </a:lnTo>
                  <a:lnTo>
                    <a:pt x="380111" y="1138389"/>
                  </a:lnTo>
                  <a:lnTo>
                    <a:pt x="378472" y="1137666"/>
                  </a:lnTo>
                  <a:lnTo>
                    <a:pt x="316636" y="1137666"/>
                  </a:lnTo>
                  <a:lnTo>
                    <a:pt x="317334" y="1132395"/>
                  </a:lnTo>
                  <a:lnTo>
                    <a:pt x="317906" y="1127048"/>
                  </a:lnTo>
                  <a:lnTo>
                    <a:pt x="318833" y="1116241"/>
                  </a:lnTo>
                  <a:lnTo>
                    <a:pt x="318935" y="1114132"/>
                  </a:lnTo>
                  <a:lnTo>
                    <a:pt x="319062" y="1108138"/>
                  </a:lnTo>
                  <a:lnTo>
                    <a:pt x="317563" y="1086739"/>
                  </a:lnTo>
                  <a:lnTo>
                    <a:pt x="295135" y="1040091"/>
                  </a:lnTo>
                  <a:lnTo>
                    <a:pt x="272948" y="1026096"/>
                  </a:lnTo>
                  <a:lnTo>
                    <a:pt x="272948" y="1101648"/>
                  </a:lnTo>
                  <a:lnTo>
                    <a:pt x="272872" y="1114132"/>
                  </a:lnTo>
                  <a:lnTo>
                    <a:pt x="272707" y="1117384"/>
                  </a:lnTo>
                  <a:lnTo>
                    <a:pt x="271754" y="1128839"/>
                  </a:lnTo>
                  <a:lnTo>
                    <a:pt x="271221" y="1134300"/>
                  </a:lnTo>
                  <a:lnTo>
                    <a:pt x="270852" y="1137666"/>
                  </a:lnTo>
                  <a:lnTo>
                    <a:pt x="162991" y="1137666"/>
                  </a:lnTo>
                  <a:lnTo>
                    <a:pt x="161264" y="1101648"/>
                  </a:lnTo>
                  <a:lnTo>
                    <a:pt x="162318" y="1096378"/>
                  </a:lnTo>
                  <a:lnTo>
                    <a:pt x="197218" y="1076096"/>
                  </a:lnTo>
                  <a:lnTo>
                    <a:pt x="236410" y="1076096"/>
                  </a:lnTo>
                  <a:lnTo>
                    <a:pt x="271843" y="1096378"/>
                  </a:lnTo>
                  <a:lnTo>
                    <a:pt x="272948" y="1101648"/>
                  </a:lnTo>
                  <a:lnTo>
                    <a:pt x="272948" y="1026096"/>
                  </a:lnTo>
                  <a:lnTo>
                    <a:pt x="266954" y="1023327"/>
                  </a:lnTo>
                  <a:lnTo>
                    <a:pt x="249682" y="1019136"/>
                  </a:lnTo>
                  <a:lnTo>
                    <a:pt x="230289" y="1017752"/>
                  </a:lnTo>
                  <a:lnTo>
                    <a:pt x="203225" y="1017752"/>
                  </a:lnTo>
                  <a:lnTo>
                    <a:pt x="150495" y="1030808"/>
                  </a:lnTo>
                  <a:lnTo>
                    <a:pt x="120256" y="1069378"/>
                  </a:lnTo>
                  <a:lnTo>
                    <a:pt x="114439" y="1108138"/>
                  </a:lnTo>
                  <a:lnTo>
                    <a:pt x="114528" y="1114132"/>
                  </a:lnTo>
                  <a:lnTo>
                    <a:pt x="118414" y="1158976"/>
                  </a:lnTo>
                  <a:lnTo>
                    <a:pt x="127279" y="1194015"/>
                  </a:lnTo>
                  <a:lnTo>
                    <a:pt x="128663" y="1195362"/>
                  </a:lnTo>
                  <a:lnTo>
                    <a:pt x="130746" y="1196009"/>
                  </a:lnTo>
                  <a:lnTo>
                    <a:pt x="378472" y="1196009"/>
                  </a:lnTo>
                  <a:lnTo>
                    <a:pt x="380111" y="1195235"/>
                  </a:lnTo>
                  <a:lnTo>
                    <a:pt x="382866" y="1192098"/>
                  </a:lnTo>
                  <a:lnTo>
                    <a:pt x="383565" y="1190371"/>
                  </a:lnTo>
                  <a:lnTo>
                    <a:pt x="383565" y="1142936"/>
                  </a:lnTo>
                  <a:close/>
                </a:path>
                <a:path w="464819" h="1196339">
                  <a:moveTo>
                    <a:pt x="464667" y="428815"/>
                  </a:moveTo>
                  <a:lnTo>
                    <a:pt x="460260" y="388239"/>
                  </a:lnTo>
                  <a:lnTo>
                    <a:pt x="440728" y="355092"/>
                  </a:lnTo>
                  <a:lnTo>
                    <a:pt x="397027" y="333692"/>
                  </a:lnTo>
                  <a:lnTo>
                    <a:pt x="173659" y="291858"/>
                  </a:lnTo>
                  <a:lnTo>
                    <a:pt x="173634" y="236054"/>
                  </a:lnTo>
                  <a:lnTo>
                    <a:pt x="175755" y="229679"/>
                  </a:lnTo>
                  <a:lnTo>
                    <a:pt x="179806" y="224967"/>
                  </a:lnTo>
                  <a:lnTo>
                    <a:pt x="183807" y="222034"/>
                  </a:lnTo>
                  <a:lnTo>
                    <a:pt x="245338" y="190347"/>
                  </a:lnTo>
                  <a:lnTo>
                    <a:pt x="376212" y="299859"/>
                  </a:lnTo>
                  <a:lnTo>
                    <a:pt x="377926" y="300507"/>
                  </a:lnTo>
                  <a:lnTo>
                    <a:pt x="382574" y="300507"/>
                  </a:lnTo>
                  <a:lnTo>
                    <a:pt x="383959" y="299059"/>
                  </a:lnTo>
                  <a:lnTo>
                    <a:pt x="383959" y="228854"/>
                  </a:lnTo>
                  <a:lnTo>
                    <a:pt x="383273" y="226517"/>
                  </a:lnTo>
                  <a:lnTo>
                    <a:pt x="380479" y="222326"/>
                  </a:lnTo>
                  <a:lnTo>
                    <a:pt x="378079" y="219824"/>
                  </a:lnTo>
                  <a:lnTo>
                    <a:pt x="302082" y="158953"/>
                  </a:lnTo>
                  <a:lnTo>
                    <a:pt x="377621" y="122555"/>
                  </a:lnTo>
                  <a:lnTo>
                    <a:pt x="380098" y="121107"/>
                  </a:lnTo>
                  <a:lnTo>
                    <a:pt x="383197" y="118529"/>
                  </a:lnTo>
                  <a:lnTo>
                    <a:pt x="383959" y="116598"/>
                  </a:lnTo>
                  <a:lnTo>
                    <a:pt x="383959" y="42989"/>
                  </a:lnTo>
                  <a:lnTo>
                    <a:pt x="383273" y="41478"/>
                  </a:lnTo>
                  <a:lnTo>
                    <a:pt x="380479" y="39204"/>
                  </a:lnTo>
                  <a:lnTo>
                    <a:pt x="378853" y="38646"/>
                  </a:lnTo>
                  <a:lnTo>
                    <a:pt x="375754" y="38646"/>
                  </a:lnTo>
                  <a:lnTo>
                    <a:pt x="374205" y="39141"/>
                  </a:lnTo>
                  <a:lnTo>
                    <a:pt x="249034" y="103873"/>
                  </a:lnTo>
                  <a:lnTo>
                    <a:pt x="127139" y="1930"/>
                  </a:lnTo>
                  <a:lnTo>
                    <a:pt x="125907" y="647"/>
                  </a:lnTo>
                  <a:lnTo>
                    <a:pt x="124206" y="0"/>
                  </a:lnTo>
                  <a:lnTo>
                    <a:pt x="122021" y="0"/>
                  </a:lnTo>
                  <a:lnTo>
                    <a:pt x="118922" y="0"/>
                  </a:lnTo>
                  <a:lnTo>
                    <a:pt x="117360" y="1612"/>
                  </a:lnTo>
                  <a:lnTo>
                    <a:pt x="117360" y="72148"/>
                  </a:lnTo>
                  <a:lnTo>
                    <a:pt x="191350" y="135280"/>
                  </a:lnTo>
                  <a:lnTo>
                    <a:pt x="124028" y="168287"/>
                  </a:lnTo>
                  <a:lnTo>
                    <a:pt x="121627" y="169735"/>
                  </a:lnTo>
                  <a:lnTo>
                    <a:pt x="118224" y="172313"/>
                  </a:lnTo>
                  <a:lnTo>
                    <a:pt x="117360" y="174244"/>
                  </a:lnTo>
                  <a:lnTo>
                    <a:pt x="117360" y="281724"/>
                  </a:lnTo>
                  <a:lnTo>
                    <a:pt x="77457" y="273380"/>
                  </a:lnTo>
                  <a:lnTo>
                    <a:pt x="67208" y="271767"/>
                  </a:lnTo>
                  <a:lnTo>
                    <a:pt x="58115" y="267284"/>
                  </a:lnTo>
                  <a:lnTo>
                    <a:pt x="52222" y="261493"/>
                  </a:lnTo>
                  <a:lnTo>
                    <a:pt x="50749" y="256349"/>
                  </a:lnTo>
                  <a:lnTo>
                    <a:pt x="50749" y="232638"/>
                  </a:lnTo>
                  <a:lnTo>
                    <a:pt x="76" y="223012"/>
                  </a:lnTo>
                  <a:lnTo>
                    <a:pt x="0" y="271310"/>
                  </a:lnTo>
                  <a:lnTo>
                    <a:pt x="7658" y="310489"/>
                  </a:lnTo>
                  <a:lnTo>
                    <a:pt x="35585" y="338836"/>
                  </a:lnTo>
                  <a:lnTo>
                    <a:pt x="111036" y="359156"/>
                  </a:lnTo>
                  <a:lnTo>
                    <a:pt x="390017" y="410235"/>
                  </a:lnTo>
                  <a:lnTo>
                    <a:pt x="394360" y="411276"/>
                  </a:lnTo>
                  <a:lnTo>
                    <a:pt x="408203" y="449516"/>
                  </a:lnTo>
                  <a:lnTo>
                    <a:pt x="464642" y="459841"/>
                  </a:lnTo>
                  <a:lnTo>
                    <a:pt x="464667" y="428815"/>
                  </a:lnTo>
                  <a:close/>
                </a:path>
              </a:pathLst>
            </a:custGeom>
            <a:solidFill>
              <a:srgbClr val="FFFFFF"/>
            </a:solidFill>
          </p:spPr>
          <p:txBody>
            <a:bodyPr wrap="square" lIns="0" tIns="0" rIns="0" bIns="0" rtlCol="0"/>
            <a:lstStyle/>
            <a:p>
              <a:endParaRPr/>
            </a:p>
          </p:txBody>
        </p:sp>
        <p:pic>
          <p:nvPicPr>
            <p:cNvPr id="6" name="object 6"/>
            <p:cNvPicPr/>
            <p:nvPr/>
          </p:nvPicPr>
          <p:blipFill>
            <a:blip r:embed="rId2" cstate="print"/>
            <a:stretch>
              <a:fillRect/>
            </a:stretch>
          </p:blipFill>
          <p:spPr>
            <a:xfrm>
              <a:off x="1764792" y="676655"/>
              <a:ext cx="10338282" cy="5483745"/>
            </a:xfrm>
            <a:prstGeom prst="rect">
              <a:avLst/>
            </a:prstGeom>
          </p:spPr>
        </p:pic>
        <p:pic>
          <p:nvPicPr>
            <p:cNvPr id="7" name="object 7"/>
            <p:cNvPicPr/>
            <p:nvPr/>
          </p:nvPicPr>
          <p:blipFill>
            <a:blip r:embed="rId3" cstate="print"/>
            <a:stretch>
              <a:fillRect/>
            </a:stretch>
          </p:blipFill>
          <p:spPr>
            <a:xfrm>
              <a:off x="1293050" y="5212079"/>
              <a:ext cx="2702560" cy="1795767"/>
            </a:xfrm>
            <a:prstGeom prst="rect">
              <a:avLst/>
            </a:prstGeom>
          </p:spPr>
        </p:pic>
        <p:sp>
          <p:nvSpPr>
            <p:cNvPr id="8" name="object 8"/>
            <p:cNvSpPr/>
            <p:nvPr/>
          </p:nvSpPr>
          <p:spPr>
            <a:xfrm>
              <a:off x="8412480" y="3108960"/>
              <a:ext cx="6217920" cy="2677795"/>
            </a:xfrm>
            <a:custGeom>
              <a:avLst/>
              <a:gdLst/>
              <a:ahLst/>
              <a:cxnLst/>
              <a:rect l="l" t="t" r="r" b="b"/>
              <a:pathLst>
                <a:path w="6217919" h="2677795">
                  <a:moveTo>
                    <a:pt x="0" y="0"/>
                  </a:moveTo>
                  <a:lnTo>
                    <a:pt x="6217920" y="0"/>
                  </a:lnTo>
                  <a:lnTo>
                    <a:pt x="6217920" y="2677363"/>
                  </a:lnTo>
                  <a:lnTo>
                    <a:pt x="0" y="2677363"/>
                  </a:lnTo>
                  <a:lnTo>
                    <a:pt x="0" y="0"/>
                  </a:lnTo>
                  <a:close/>
                </a:path>
              </a:pathLst>
            </a:custGeom>
            <a:solidFill>
              <a:srgbClr val="143B6D">
                <a:alpha val="79998"/>
              </a:srgbClr>
            </a:solidFill>
          </p:spPr>
          <p:txBody>
            <a:bodyPr wrap="square" lIns="0" tIns="0" rIns="0" bIns="0" rtlCol="0"/>
            <a:lstStyle/>
            <a:p>
              <a:endParaRPr/>
            </a:p>
          </p:txBody>
        </p:sp>
      </p:grpSp>
      <p:sp>
        <p:nvSpPr>
          <p:cNvPr id="9" name="object 9"/>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10" name="object 10"/>
          <p:cNvSpPr txBox="1"/>
          <p:nvPr/>
        </p:nvSpPr>
        <p:spPr>
          <a:xfrm>
            <a:off x="8972194" y="3610909"/>
            <a:ext cx="4365156" cy="1667123"/>
          </a:xfrm>
          <a:prstGeom prst="rect">
            <a:avLst/>
          </a:prstGeom>
        </p:spPr>
        <p:txBody>
          <a:bodyPr vert="horz" wrap="square" lIns="0" tIns="127000" rIns="0" bIns="0" rtlCol="0">
            <a:spAutoFit/>
          </a:bodyPr>
          <a:lstStyle/>
          <a:p>
            <a:pPr marL="12700" marR="5080">
              <a:lnSpc>
                <a:spcPts val="6000"/>
              </a:lnSpc>
              <a:spcBef>
                <a:spcPts val="1000"/>
              </a:spcBef>
            </a:pPr>
            <a:r>
              <a:rPr sz="5700" dirty="0">
                <a:solidFill>
                  <a:srgbClr val="FFFFFF"/>
                </a:solidFill>
                <a:latin typeface="Arial" panose="020B0604020202020204" pitchFamily="34" charset="0"/>
                <a:cs typeface="Arial" panose="020B0604020202020204" pitchFamily="34" charset="0"/>
              </a:rPr>
              <a:t>Making Us  Sizzle, Again</a:t>
            </a:r>
            <a:endParaRPr sz="57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54628" y="1981610"/>
            <a:ext cx="5694172" cy="751488"/>
          </a:xfrm>
          <a:prstGeom prst="rect">
            <a:avLst/>
          </a:prstGeom>
        </p:spPr>
        <p:txBody>
          <a:bodyPr vert="horz" wrap="square" lIns="0" tIns="12700" rIns="0" bIns="0" rtlCol="0">
            <a:spAutoFit/>
          </a:bodyPr>
          <a:lstStyle/>
          <a:p>
            <a:pPr marL="12700">
              <a:lnSpc>
                <a:spcPct val="100000"/>
              </a:lnSpc>
              <a:spcBef>
                <a:spcPts val="100"/>
              </a:spcBef>
            </a:pPr>
            <a:r>
              <a:rPr dirty="0">
                <a:latin typeface="Arial" panose="020B0604020202020204" pitchFamily="34" charset="0"/>
                <a:cs typeface="Arial" panose="020B0604020202020204" pitchFamily="34" charset="0"/>
              </a:rPr>
              <a:t>Questions We Need</a:t>
            </a:r>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12700">
              <a:lnSpc>
                <a:spcPct val="100000"/>
              </a:lnSpc>
              <a:spcBef>
                <a:spcPts val="100"/>
              </a:spcBef>
            </a:pPr>
            <a:r>
              <a:rPr dirty="0">
                <a:latin typeface="Arial" panose="020B0604020202020204" pitchFamily="34" charset="0"/>
                <a:cs typeface="Arial" panose="020B0604020202020204" pitchFamily="34" charset="0"/>
              </a:rPr>
              <a:t>to Be Asking</a:t>
            </a:r>
          </a:p>
          <a:p>
            <a:pPr marL="12700" marR="5080">
              <a:lnSpc>
                <a:spcPct val="162000"/>
              </a:lnSpc>
              <a:spcBef>
                <a:spcPts val="1655"/>
              </a:spcBef>
            </a:pPr>
            <a:r>
              <a:rPr sz="1800" dirty="0">
                <a:solidFill>
                  <a:srgbClr val="606061"/>
                </a:solidFill>
                <a:latin typeface="Arial" panose="020B0604020202020204" pitchFamily="34" charset="0"/>
                <a:cs typeface="Arial" panose="020B0604020202020204" pitchFamily="34" charset="0"/>
              </a:rPr>
              <a:t>Do we understand exactly how much revenue is gained from each sale?  Is our current pricing process accurate and efficient?</a:t>
            </a:r>
            <a:endParaRPr sz="1800" dirty="0">
              <a:latin typeface="Arial" panose="020B0604020202020204" pitchFamily="34" charset="0"/>
              <a:cs typeface="Arial" panose="020B0604020202020204" pitchFamily="34" charset="0"/>
            </a:endParaRPr>
          </a:p>
          <a:p>
            <a:pPr marL="12700" marR="829310">
              <a:lnSpc>
                <a:spcPct val="162000"/>
              </a:lnSpc>
            </a:pPr>
            <a:r>
              <a:rPr sz="1800" dirty="0">
                <a:solidFill>
                  <a:srgbClr val="606061"/>
                </a:solidFill>
                <a:latin typeface="Arial" panose="020B0604020202020204" pitchFamily="34" charset="0"/>
                <a:cs typeface="Arial" panose="020B0604020202020204" pitchFamily="34" charset="0"/>
              </a:rPr>
              <a:t>Do we know where there are margin leaks in our sales process?  Do we have the pricing insights to lock in long-term contracts?  Are we ready to explore a new pricing strategy?</a:t>
            </a:r>
            <a:endParaRPr sz="1800" dirty="0">
              <a:latin typeface="Arial" panose="020B0604020202020204" pitchFamily="34" charset="0"/>
              <a:cs typeface="Arial" panose="020B0604020202020204" pitchFamily="34" charset="0"/>
            </a:endParaRPr>
          </a:p>
        </p:txBody>
      </p:sp>
      <p:sp>
        <p:nvSpPr>
          <p:cNvPr id="4" name="object 4"/>
          <p:cNvSpPr/>
          <p:nvPr/>
        </p:nvSpPr>
        <p:spPr>
          <a:xfrm>
            <a:off x="6345428" y="965199"/>
            <a:ext cx="5956300" cy="1724660"/>
          </a:xfrm>
          <a:custGeom>
            <a:avLst/>
            <a:gdLst/>
            <a:ahLst/>
            <a:cxnLst/>
            <a:rect l="l" t="t" r="r" b="b"/>
            <a:pathLst>
              <a:path w="5956300" h="1724660">
                <a:moveTo>
                  <a:pt x="5956300" y="0"/>
                </a:moveTo>
                <a:lnTo>
                  <a:pt x="0" y="0"/>
                </a:lnTo>
                <a:lnTo>
                  <a:pt x="0" y="275590"/>
                </a:lnTo>
                <a:lnTo>
                  <a:pt x="5645150" y="275590"/>
                </a:lnTo>
                <a:lnTo>
                  <a:pt x="5645150" y="1724660"/>
                </a:lnTo>
                <a:lnTo>
                  <a:pt x="5956300" y="1724660"/>
                </a:lnTo>
                <a:lnTo>
                  <a:pt x="5956300" y="275590"/>
                </a:lnTo>
                <a:lnTo>
                  <a:pt x="5956300" y="0"/>
                </a:lnTo>
                <a:close/>
              </a:path>
            </a:pathLst>
          </a:custGeom>
          <a:solidFill>
            <a:srgbClr val="143B6D"/>
          </a:solidFill>
        </p:spPr>
        <p:txBody>
          <a:bodyPr wrap="square" lIns="0" tIns="0" rIns="0" bIns="0" rtlCol="0"/>
          <a:lstStyle/>
          <a:p>
            <a:endParaRPr/>
          </a:p>
        </p:txBody>
      </p:sp>
      <p:sp>
        <p:nvSpPr>
          <p:cNvPr id="5" name="object 5"/>
          <p:cNvSpPr/>
          <p:nvPr/>
        </p:nvSpPr>
        <p:spPr>
          <a:xfrm>
            <a:off x="2328672" y="5539739"/>
            <a:ext cx="5956300" cy="1724660"/>
          </a:xfrm>
          <a:custGeom>
            <a:avLst/>
            <a:gdLst/>
            <a:ahLst/>
            <a:cxnLst/>
            <a:rect l="l" t="t" r="r" b="b"/>
            <a:pathLst>
              <a:path w="5956300" h="1724659">
                <a:moveTo>
                  <a:pt x="5956300" y="1449070"/>
                </a:moveTo>
                <a:lnTo>
                  <a:pt x="311150" y="1449070"/>
                </a:lnTo>
                <a:lnTo>
                  <a:pt x="311150" y="0"/>
                </a:lnTo>
                <a:lnTo>
                  <a:pt x="0" y="0"/>
                </a:lnTo>
                <a:lnTo>
                  <a:pt x="0" y="1449070"/>
                </a:lnTo>
                <a:lnTo>
                  <a:pt x="0" y="1724660"/>
                </a:lnTo>
                <a:lnTo>
                  <a:pt x="5956300" y="1724660"/>
                </a:lnTo>
                <a:lnTo>
                  <a:pt x="5956300" y="1449070"/>
                </a:lnTo>
                <a:close/>
              </a:path>
            </a:pathLst>
          </a:custGeom>
          <a:solidFill>
            <a:srgbClr val="143B6D"/>
          </a:solidFill>
        </p:spPr>
        <p:txBody>
          <a:bodyPr wrap="square" lIns="0" tIns="0" rIns="0" bIns="0" rtlCol="0"/>
          <a:lstStyle/>
          <a:p>
            <a:endParaRPr/>
          </a:p>
        </p:txBody>
      </p:sp>
      <p:sp>
        <p:nvSpPr>
          <p:cNvPr id="6" name="object 6"/>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32468" y="2055753"/>
            <a:ext cx="2021332" cy="1112484"/>
          </a:xfrm>
          <a:prstGeom prst="rect">
            <a:avLst/>
          </a:prstGeom>
        </p:spPr>
        <p:txBody>
          <a:bodyPr vert="horz" wrap="square" lIns="0" tIns="70485" rIns="0" bIns="0" rtlCol="0">
            <a:spAutoFit/>
          </a:bodyPr>
          <a:lstStyle/>
          <a:p>
            <a:pPr marL="12700">
              <a:lnSpc>
                <a:spcPct val="100000"/>
              </a:lnSpc>
              <a:spcBef>
                <a:spcPts val="555"/>
              </a:spcBef>
            </a:pPr>
            <a:r>
              <a:rPr dirty="0">
                <a:latin typeface="Arial" panose="020B0604020202020204" pitchFamily="34" charset="0"/>
                <a:cs typeface="Arial" panose="020B0604020202020204" pitchFamily="34" charset="0"/>
              </a:rPr>
              <a:t>1%-5%</a:t>
            </a:r>
          </a:p>
          <a:p>
            <a:pPr marL="69215">
              <a:lnSpc>
                <a:spcPct val="100000"/>
              </a:lnSpc>
              <a:spcBef>
                <a:spcPts val="170"/>
              </a:spcBef>
            </a:pPr>
            <a:r>
              <a:rPr sz="1800" dirty="0">
                <a:solidFill>
                  <a:srgbClr val="606061"/>
                </a:solidFill>
                <a:latin typeface="Arial" panose="020B0604020202020204" pitchFamily="34" charset="0"/>
                <a:cs typeface="Arial" panose="020B0604020202020204" pitchFamily="34" charset="0"/>
              </a:rPr>
              <a:t>revenue increase</a:t>
            </a:r>
            <a:endParaRPr sz="1800" dirty="0">
              <a:latin typeface="Arial" panose="020B0604020202020204" pitchFamily="34" charset="0"/>
              <a:cs typeface="Arial" panose="020B0604020202020204" pitchFamily="34" charset="0"/>
            </a:endParaRPr>
          </a:p>
        </p:txBody>
      </p:sp>
      <p:sp>
        <p:nvSpPr>
          <p:cNvPr id="3" name="object 3"/>
          <p:cNvSpPr txBox="1"/>
          <p:nvPr/>
        </p:nvSpPr>
        <p:spPr>
          <a:xfrm>
            <a:off x="9332468" y="3524889"/>
            <a:ext cx="2449195" cy="1111843"/>
          </a:xfrm>
          <a:prstGeom prst="rect">
            <a:avLst/>
          </a:prstGeom>
        </p:spPr>
        <p:txBody>
          <a:bodyPr vert="horz" wrap="square" lIns="0" tIns="69850" rIns="0" bIns="0" rtlCol="0">
            <a:spAutoFit/>
          </a:bodyPr>
          <a:lstStyle/>
          <a:p>
            <a:pPr marL="12700">
              <a:lnSpc>
                <a:spcPct val="100000"/>
              </a:lnSpc>
              <a:spcBef>
                <a:spcPts val="550"/>
              </a:spcBef>
            </a:pPr>
            <a:r>
              <a:rPr sz="4800" dirty="0">
                <a:solidFill>
                  <a:srgbClr val="143B6D"/>
                </a:solidFill>
                <a:latin typeface="Arial" panose="020B0604020202020204" pitchFamily="34" charset="0"/>
                <a:cs typeface="Arial" panose="020B0604020202020204" pitchFamily="34" charset="0"/>
              </a:rPr>
              <a:t>2%-10%</a:t>
            </a:r>
            <a:endParaRPr sz="4800" dirty="0">
              <a:latin typeface="Arial" panose="020B0604020202020204" pitchFamily="34" charset="0"/>
              <a:cs typeface="Arial" panose="020B0604020202020204" pitchFamily="34" charset="0"/>
            </a:endParaRPr>
          </a:p>
          <a:p>
            <a:pPr marL="104139">
              <a:lnSpc>
                <a:spcPct val="100000"/>
              </a:lnSpc>
              <a:spcBef>
                <a:spcPts val="165"/>
              </a:spcBef>
            </a:pPr>
            <a:r>
              <a:rPr sz="1800" dirty="0">
                <a:solidFill>
                  <a:srgbClr val="606061"/>
                </a:solidFill>
                <a:latin typeface="Arial" panose="020B0604020202020204" pitchFamily="34" charset="0"/>
                <a:cs typeface="Arial" panose="020B0604020202020204" pitchFamily="34" charset="0"/>
              </a:rPr>
              <a:t>margin increase</a:t>
            </a:r>
            <a:endParaRPr sz="1800" dirty="0">
              <a:latin typeface="Arial" panose="020B0604020202020204" pitchFamily="34" charset="0"/>
              <a:cs typeface="Arial" panose="020B0604020202020204" pitchFamily="34" charset="0"/>
            </a:endParaRPr>
          </a:p>
        </p:txBody>
      </p:sp>
      <p:sp>
        <p:nvSpPr>
          <p:cNvPr id="4" name="object 4"/>
          <p:cNvSpPr txBox="1"/>
          <p:nvPr/>
        </p:nvSpPr>
        <p:spPr>
          <a:xfrm>
            <a:off x="9332468" y="4915184"/>
            <a:ext cx="2449195" cy="1110615"/>
          </a:xfrm>
          <a:prstGeom prst="rect">
            <a:avLst/>
          </a:prstGeom>
        </p:spPr>
        <p:txBody>
          <a:bodyPr vert="horz" wrap="square" lIns="0" tIns="69850" rIns="0" bIns="0" rtlCol="0">
            <a:spAutoFit/>
          </a:bodyPr>
          <a:lstStyle/>
          <a:p>
            <a:pPr marL="12700">
              <a:lnSpc>
                <a:spcPct val="100000"/>
              </a:lnSpc>
              <a:spcBef>
                <a:spcPts val="550"/>
              </a:spcBef>
            </a:pPr>
            <a:r>
              <a:rPr sz="4800" dirty="0">
                <a:solidFill>
                  <a:srgbClr val="143B6D"/>
                </a:solidFill>
                <a:latin typeface="Arial" panose="020B0604020202020204" pitchFamily="34" charset="0"/>
                <a:cs typeface="Arial" panose="020B0604020202020204" pitchFamily="34" charset="0"/>
              </a:rPr>
              <a:t>20%</a:t>
            </a:r>
            <a:endParaRPr sz="4800" dirty="0">
              <a:latin typeface="Arial" panose="020B0604020202020204" pitchFamily="34" charset="0"/>
              <a:cs typeface="Arial" panose="020B0604020202020204" pitchFamily="34" charset="0"/>
            </a:endParaRPr>
          </a:p>
          <a:p>
            <a:pPr marL="104139">
              <a:lnSpc>
                <a:spcPct val="100000"/>
              </a:lnSpc>
              <a:spcBef>
                <a:spcPts val="170"/>
              </a:spcBef>
            </a:pPr>
            <a:r>
              <a:rPr sz="1800" dirty="0">
                <a:solidFill>
                  <a:srgbClr val="606061"/>
                </a:solidFill>
                <a:latin typeface="Arial" panose="020B0604020202020204" pitchFamily="34" charset="0"/>
                <a:cs typeface="Arial" panose="020B0604020202020204" pitchFamily="34" charset="0"/>
              </a:rPr>
              <a:t>lifetime value increase</a:t>
            </a:r>
            <a:endParaRPr sz="1800" dirty="0">
              <a:latin typeface="Arial" panose="020B0604020202020204" pitchFamily="34" charset="0"/>
              <a:cs typeface="Arial" panose="020B0604020202020204" pitchFamily="34" charset="0"/>
            </a:endParaRPr>
          </a:p>
        </p:txBody>
      </p:sp>
      <p:grpSp>
        <p:nvGrpSpPr>
          <p:cNvPr id="5" name="object 5"/>
          <p:cNvGrpSpPr/>
          <p:nvPr/>
        </p:nvGrpSpPr>
        <p:grpSpPr>
          <a:xfrm>
            <a:off x="0" y="0"/>
            <a:ext cx="7790815" cy="6824345"/>
            <a:chOff x="0" y="0"/>
            <a:chExt cx="7790815" cy="6824345"/>
          </a:xfrm>
        </p:grpSpPr>
        <p:sp>
          <p:nvSpPr>
            <p:cNvPr id="6" name="object 6"/>
            <p:cNvSpPr/>
            <p:nvPr/>
          </p:nvSpPr>
          <p:spPr>
            <a:xfrm>
              <a:off x="0" y="0"/>
              <a:ext cx="7790815" cy="6824345"/>
            </a:xfrm>
            <a:custGeom>
              <a:avLst/>
              <a:gdLst/>
              <a:ahLst/>
              <a:cxnLst/>
              <a:rect l="l" t="t" r="r" b="b"/>
              <a:pathLst>
                <a:path w="7790815" h="6824345">
                  <a:moveTo>
                    <a:pt x="1444752" y="0"/>
                  </a:moveTo>
                  <a:lnTo>
                    <a:pt x="0" y="0"/>
                  </a:lnTo>
                  <a:lnTo>
                    <a:pt x="0" y="1682496"/>
                  </a:lnTo>
                  <a:lnTo>
                    <a:pt x="1444752" y="1682496"/>
                  </a:lnTo>
                  <a:lnTo>
                    <a:pt x="1444752" y="0"/>
                  </a:lnTo>
                  <a:close/>
                </a:path>
                <a:path w="7790815" h="6824345">
                  <a:moveTo>
                    <a:pt x="7790675" y="2691079"/>
                  </a:moveTo>
                  <a:lnTo>
                    <a:pt x="1225575" y="2691079"/>
                  </a:lnTo>
                  <a:lnTo>
                    <a:pt x="1225575" y="6494272"/>
                  </a:lnTo>
                  <a:lnTo>
                    <a:pt x="1225575" y="6824180"/>
                  </a:lnTo>
                  <a:lnTo>
                    <a:pt x="7790675" y="6824180"/>
                  </a:lnTo>
                  <a:lnTo>
                    <a:pt x="7790675" y="6494272"/>
                  </a:lnTo>
                  <a:lnTo>
                    <a:pt x="7790675" y="2691079"/>
                  </a:lnTo>
                  <a:close/>
                </a:path>
              </a:pathLst>
            </a:custGeom>
            <a:solidFill>
              <a:srgbClr val="143B6D"/>
            </a:solidFill>
          </p:spPr>
          <p:txBody>
            <a:bodyPr wrap="square" lIns="0" tIns="0" rIns="0" bIns="0" rtlCol="0"/>
            <a:lstStyle/>
            <a:p>
              <a:endParaRPr/>
            </a:p>
          </p:txBody>
        </p:sp>
        <p:sp>
          <p:nvSpPr>
            <p:cNvPr id="7" name="object 7"/>
            <p:cNvSpPr/>
            <p:nvPr/>
          </p:nvSpPr>
          <p:spPr>
            <a:xfrm>
              <a:off x="0" y="1682495"/>
              <a:ext cx="7479030" cy="4812030"/>
            </a:xfrm>
            <a:custGeom>
              <a:avLst/>
              <a:gdLst/>
              <a:ahLst/>
              <a:cxnLst/>
              <a:rect l="l" t="t" r="r" b="b"/>
              <a:pathLst>
                <a:path w="7479030" h="4812030">
                  <a:moveTo>
                    <a:pt x="7478661" y="0"/>
                  </a:moveTo>
                  <a:lnTo>
                    <a:pt x="0" y="0"/>
                  </a:lnTo>
                  <a:lnTo>
                    <a:pt x="0" y="4811776"/>
                  </a:lnTo>
                  <a:lnTo>
                    <a:pt x="7478661" y="4811776"/>
                  </a:lnTo>
                  <a:lnTo>
                    <a:pt x="7478661" y="0"/>
                  </a:lnTo>
                  <a:close/>
                </a:path>
              </a:pathLst>
            </a:custGeom>
            <a:solidFill>
              <a:srgbClr val="FFFFFF"/>
            </a:solidFill>
          </p:spPr>
          <p:txBody>
            <a:bodyPr wrap="square" lIns="0" tIns="0" rIns="0" bIns="0" rtlCol="0"/>
            <a:lstStyle/>
            <a:p>
              <a:endParaRPr/>
            </a:p>
          </p:txBody>
        </p:sp>
      </p:grpSp>
      <p:sp>
        <p:nvSpPr>
          <p:cNvPr id="8" name="object 8"/>
          <p:cNvSpPr txBox="1"/>
          <p:nvPr/>
        </p:nvSpPr>
        <p:spPr>
          <a:xfrm>
            <a:off x="1377188" y="2631740"/>
            <a:ext cx="5023612" cy="2967479"/>
          </a:xfrm>
          <a:prstGeom prst="rect">
            <a:avLst/>
          </a:prstGeom>
        </p:spPr>
        <p:txBody>
          <a:bodyPr vert="horz" wrap="square" lIns="0" tIns="12700" rIns="0" bIns="0" rtlCol="0">
            <a:spAutoFit/>
          </a:bodyPr>
          <a:lstStyle/>
          <a:p>
            <a:pPr marL="12700" marR="669925">
              <a:lnSpc>
                <a:spcPct val="100000"/>
              </a:lnSpc>
              <a:spcBef>
                <a:spcPts val="100"/>
              </a:spcBef>
            </a:pPr>
            <a:r>
              <a:rPr sz="4800" dirty="0">
                <a:solidFill>
                  <a:srgbClr val="143B6D"/>
                </a:solidFill>
                <a:latin typeface="Arial" panose="020B0604020202020204" pitchFamily="34" charset="0"/>
                <a:cs typeface="Arial" panose="020B0604020202020204" pitchFamily="34" charset="0"/>
              </a:rPr>
              <a:t>What Analysts  Say About  Cloud-Based</a:t>
            </a:r>
            <a:endParaRPr sz="4800" dirty="0">
              <a:latin typeface="Arial" panose="020B0604020202020204" pitchFamily="34" charset="0"/>
              <a:cs typeface="Arial" panose="020B0604020202020204" pitchFamily="34" charset="0"/>
            </a:endParaRPr>
          </a:p>
          <a:p>
            <a:pPr marL="12700">
              <a:lnSpc>
                <a:spcPct val="100000"/>
              </a:lnSpc>
            </a:pPr>
            <a:r>
              <a:rPr sz="4800" dirty="0">
                <a:solidFill>
                  <a:srgbClr val="143B6D"/>
                </a:solidFill>
                <a:latin typeface="Arial" panose="020B0604020202020204" pitchFamily="34" charset="0"/>
                <a:cs typeface="Arial" panose="020B0604020202020204" pitchFamily="34" charset="0"/>
              </a:rPr>
              <a:t>Pricing Solutions</a:t>
            </a:r>
            <a:endParaRPr sz="4800" dirty="0">
              <a:latin typeface="Arial" panose="020B0604020202020204" pitchFamily="34" charset="0"/>
              <a:cs typeface="Arial" panose="020B0604020202020204" pitchFamily="34" charset="0"/>
            </a:endParaRPr>
          </a:p>
        </p:txBody>
      </p:sp>
      <p:sp>
        <p:nvSpPr>
          <p:cNvPr id="9" name="object 9"/>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10" name="object 10"/>
          <p:cNvSpPr txBox="1"/>
          <p:nvPr/>
        </p:nvSpPr>
        <p:spPr>
          <a:xfrm>
            <a:off x="1487533" y="7036306"/>
            <a:ext cx="5621020" cy="166712"/>
          </a:xfrm>
          <a:prstGeom prst="rect">
            <a:avLst/>
          </a:prstGeom>
        </p:spPr>
        <p:txBody>
          <a:bodyPr vert="horz" wrap="square" lIns="0" tIns="12700" rIns="0" bIns="0" rtlCol="0">
            <a:spAutoFit/>
          </a:bodyPr>
          <a:lstStyle/>
          <a:p>
            <a:pPr marL="12700">
              <a:lnSpc>
                <a:spcPct val="100000"/>
              </a:lnSpc>
              <a:spcBef>
                <a:spcPts val="100"/>
              </a:spcBef>
            </a:pPr>
            <a:r>
              <a:rPr sz="1000" spc="-15" dirty="0">
                <a:solidFill>
                  <a:srgbClr val="606061"/>
                </a:solidFill>
                <a:latin typeface="Arial" panose="020B0604020202020204" pitchFamily="34" charset="0"/>
                <a:cs typeface="Arial" panose="020B0604020202020204" pitchFamily="34" charset="0"/>
              </a:rPr>
              <a:t>Source:</a:t>
            </a:r>
            <a:r>
              <a:rPr sz="1000" spc="-25" dirty="0">
                <a:solidFill>
                  <a:srgbClr val="606061"/>
                </a:solidFill>
                <a:latin typeface="Arial" panose="020B0604020202020204" pitchFamily="34" charset="0"/>
                <a:cs typeface="Arial" panose="020B0604020202020204" pitchFamily="34" charset="0"/>
              </a:rPr>
              <a:t> </a:t>
            </a:r>
            <a:r>
              <a:rPr sz="1000" spc="5" dirty="0">
                <a:solidFill>
                  <a:srgbClr val="606061"/>
                </a:solidFill>
                <a:latin typeface="Arial" panose="020B0604020202020204" pitchFamily="34" charset="0"/>
                <a:cs typeface="Arial" panose="020B0604020202020204" pitchFamily="34" charset="0"/>
              </a:rPr>
              <a:t>Gartner:</a:t>
            </a:r>
            <a:r>
              <a:rPr sz="1000" spc="-25" dirty="0">
                <a:solidFill>
                  <a:srgbClr val="606061"/>
                </a:solidFill>
                <a:latin typeface="Arial" panose="020B0604020202020204" pitchFamily="34" charset="0"/>
                <a:cs typeface="Arial" panose="020B0604020202020204" pitchFamily="34" charset="0"/>
              </a:rPr>
              <a:t> </a:t>
            </a:r>
            <a:r>
              <a:rPr sz="1000" spc="5" dirty="0">
                <a:solidFill>
                  <a:srgbClr val="606061"/>
                </a:solidFill>
                <a:latin typeface="Arial" panose="020B0604020202020204" pitchFamily="34" charset="0"/>
                <a:cs typeface="Arial" panose="020B0604020202020204" pitchFamily="34" charset="0"/>
              </a:rPr>
              <a:t>March</a:t>
            </a:r>
            <a:r>
              <a:rPr sz="1000" spc="-25" dirty="0">
                <a:solidFill>
                  <a:srgbClr val="606061"/>
                </a:solidFill>
                <a:latin typeface="Arial" panose="020B0604020202020204" pitchFamily="34" charset="0"/>
                <a:cs typeface="Arial" panose="020B0604020202020204" pitchFamily="34" charset="0"/>
              </a:rPr>
              <a:t> </a:t>
            </a:r>
            <a:r>
              <a:rPr sz="1000" spc="5" dirty="0">
                <a:solidFill>
                  <a:srgbClr val="606061"/>
                </a:solidFill>
                <a:latin typeface="Arial" panose="020B0604020202020204" pitchFamily="34" charset="0"/>
                <a:cs typeface="Arial" panose="020B0604020202020204" pitchFamily="34" charset="0"/>
              </a:rPr>
              <a:t>2018</a:t>
            </a:r>
            <a:r>
              <a:rPr sz="1000" spc="-25" dirty="0">
                <a:solidFill>
                  <a:srgbClr val="606061"/>
                </a:solidFill>
                <a:latin typeface="Arial" panose="020B0604020202020204" pitchFamily="34" charset="0"/>
                <a:cs typeface="Arial" panose="020B0604020202020204" pitchFamily="34" charset="0"/>
              </a:rPr>
              <a:t> </a:t>
            </a:r>
            <a:r>
              <a:rPr sz="1000" spc="25" dirty="0">
                <a:solidFill>
                  <a:srgbClr val="606061"/>
                </a:solidFill>
                <a:latin typeface="Arial" panose="020B0604020202020204" pitchFamily="34" charset="0"/>
                <a:cs typeface="Arial" panose="020B0604020202020204" pitchFamily="34" charset="0"/>
              </a:rPr>
              <a:t>Market</a:t>
            </a:r>
            <a:r>
              <a:rPr sz="1000" spc="-25" dirty="0">
                <a:solidFill>
                  <a:srgbClr val="606061"/>
                </a:solidFill>
                <a:latin typeface="Arial" panose="020B0604020202020204" pitchFamily="34" charset="0"/>
                <a:cs typeface="Arial" panose="020B0604020202020204" pitchFamily="34" charset="0"/>
              </a:rPr>
              <a:t> </a:t>
            </a:r>
            <a:r>
              <a:rPr sz="1000" spc="-10" dirty="0">
                <a:solidFill>
                  <a:srgbClr val="606061"/>
                </a:solidFill>
                <a:latin typeface="Arial" panose="020B0604020202020204" pitchFamily="34" charset="0"/>
                <a:cs typeface="Arial" panose="020B0604020202020204" pitchFamily="34" charset="0"/>
              </a:rPr>
              <a:t>Guide</a:t>
            </a:r>
            <a:r>
              <a:rPr sz="1000" spc="-25" dirty="0">
                <a:solidFill>
                  <a:srgbClr val="606061"/>
                </a:solidFill>
                <a:latin typeface="Arial" panose="020B0604020202020204" pitchFamily="34" charset="0"/>
                <a:cs typeface="Arial" panose="020B0604020202020204" pitchFamily="34" charset="0"/>
              </a:rPr>
              <a:t> </a:t>
            </a:r>
            <a:r>
              <a:rPr sz="1000" spc="65" dirty="0">
                <a:solidFill>
                  <a:srgbClr val="606061"/>
                </a:solidFill>
                <a:latin typeface="Arial" panose="020B0604020202020204" pitchFamily="34" charset="0"/>
                <a:cs typeface="Arial" panose="020B0604020202020204" pitchFamily="34" charset="0"/>
              </a:rPr>
              <a:t>for</a:t>
            </a:r>
            <a:r>
              <a:rPr sz="1000" spc="-20" dirty="0">
                <a:solidFill>
                  <a:srgbClr val="606061"/>
                </a:solidFill>
                <a:latin typeface="Arial" panose="020B0604020202020204" pitchFamily="34" charset="0"/>
                <a:cs typeface="Arial" panose="020B0604020202020204" pitchFamily="34" charset="0"/>
              </a:rPr>
              <a:t> </a:t>
            </a:r>
            <a:r>
              <a:rPr sz="1000" spc="-15" dirty="0">
                <a:solidFill>
                  <a:srgbClr val="606061"/>
                </a:solidFill>
                <a:latin typeface="Arial" panose="020B0604020202020204" pitchFamily="34" charset="0"/>
                <a:cs typeface="Arial" panose="020B0604020202020204" pitchFamily="34" charset="0"/>
              </a:rPr>
              <a:t>B2B</a:t>
            </a:r>
            <a:r>
              <a:rPr sz="1000" spc="-25" dirty="0">
                <a:solidFill>
                  <a:srgbClr val="606061"/>
                </a:solidFill>
                <a:latin typeface="Arial" panose="020B0604020202020204" pitchFamily="34" charset="0"/>
                <a:cs typeface="Arial" panose="020B0604020202020204" pitchFamily="34" charset="0"/>
              </a:rPr>
              <a:t> </a:t>
            </a:r>
            <a:r>
              <a:rPr sz="1000" spc="15" dirty="0">
                <a:solidFill>
                  <a:srgbClr val="606061"/>
                </a:solidFill>
                <a:latin typeface="Arial" panose="020B0604020202020204" pitchFamily="34" charset="0"/>
                <a:cs typeface="Arial" panose="020B0604020202020204" pitchFamily="34" charset="0"/>
              </a:rPr>
              <a:t>price</a:t>
            </a:r>
            <a:r>
              <a:rPr sz="1000" spc="-25" dirty="0">
                <a:solidFill>
                  <a:srgbClr val="606061"/>
                </a:solidFill>
                <a:latin typeface="Arial" panose="020B0604020202020204" pitchFamily="34" charset="0"/>
                <a:cs typeface="Arial" panose="020B0604020202020204" pitchFamily="34" charset="0"/>
              </a:rPr>
              <a:t> </a:t>
            </a:r>
            <a:r>
              <a:rPr sz="1000" spc="30" dirty="0">
                <a:solidFill>
                  <a:srgbClr val="606061"/>
                </a:solidFill>
                <a:latin typeface="Arial" panose="020B0604020202020204" pitchFamily="34" charset="0"/>
                <a:cs typeface="Arial" panose="020B0604020202020204" pitchFamily="34" charset="0"/>
              </a:rPr>
              <a:t>optimization</a:t>
            </a:r>
            <a:r>
              <a:rPr sz="1000" spc="-25" dirty="0">
                <a:solidFill>
                  <a:srgbClr val="606061"/>
                </a:solidFill>
                <a:latin typeface="Arial" panose="020B0604020202020204" pitchFamily="34" charset="0"/>
                <a:cs typeface="Arial" panose="020B0604020202020204" pitchFamily="34" charset="0"/>
              </a:rPr>
              <a:t> </a:t>
            </a:r>
            <a:r>
              <a:rPr sz="1000" spc="5" dirty="0">
                <a:solidFill>
                  <a:srgbClr val="606061"/>
                </a:solidFill>
                <a:latin typeface="Arial" panose="020B0604020202020204" pitchFamily="34" charset="0"/>
                <a:cs typeface="Arial" panose="020B0604020202020204" pitchFamily="34" charset="0"/>
              </a:rPr>
              <a:t>and</a:t>
            </a:r>
            <a:r>
              <a:rPr sz="1000" spc="-25" dirty="0">
                <a:solidFill>
                  <a:srgbClr val="606061"/>
                </a:solidFill>
                <a:latin typeface="Arial" panose="020B0604020202020204" pitchFamily="34" charset="0"/>
                <a:cs typeface="Arial" panose="020B0604020202020204" pitchFamily="34" charset="0"/>
              </a:rPr>
              <a:t> </a:t>
            </a:r>
            <a:r>
              <a:rPr sz="1000" spc="15" dirty="0">
                <a:solidFill>
                  <a:srgbClr val="606061"/>
                </a:solidFill>
                <a:latin typeface="Arial" panose="020B0604020202020204" pitchFamily="34" charset="0"/>
                <a:cs typeface="Arial" panose="020B0604020202020204" pitchFamily="34" charset="0"/>
              </a:rPr>
              <a:t>management</a:t>
            </a:r>
            <a:r>
              <a:rPr sz="1000" spc="-25" dirty="0">
                <a:solidFill>
                  <a:srgbClr val="606061"/>
                </a:solidFill>
                <a:latin typeface="Arial" panose="020B0604020202020204" pitchFamily="34" charset="0"/>
                <a:cs typeface="Arial" panose="020B0604020202020204" pitchFamily="34" charset="0"/>
              </a:rPr>
              <a:t> </a:t>
            </a:r>
            <a:r>
              <a:rPr sz="1000" spc="25" dirty="0">
                <a:solidFill>
                  <a:srgbClr val="606061"/>
                </a:solidFill>
                <a:latin typeface="Arial" panose="020B0604020202020204" pitchFamily="34" charset="0"/>
                <a:cs typeface="Arial" panose="020B0604020202020204" pitchFamily="34" charset="0"/>
              </a:rPr>
              <a:t>software.</a:t>
            </a:r>
            <a:endParaRPr sz="1000" dirty="0">
              <a:latin typeface="Arial" panose="020B0604020202020204" pitchFamily="34" charset="0"/>
              <a:cs typeface="Arial" panose="020B0604020202020204" pitchFamily="34" charset="0"/>
            </a:endParaRPr>
          </a:p>
        </p:txBody>
      </p:sp>
      <p:sp>
        <p:nvSpPr>
          <p:cNvPr id="11" name="object 11"/>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367027"/>
            <a:ext cx="6548755" cy="5495925"/>
          </a:xfrm>
          <a:custGeom>
            <a:avLst/>
            <a:gdLst/>
            <a:ahLst/>
            <a:cxnLst/>
            <a:rect l="l" t="t" r="r" b="b"/>
            <a:pathLst>
              <a:path w="6548755" h="5495925">
                <a:moveTo>
                  <a:pt x="6548628" y="0"/>
                </a:moveTo>
                <a:lnTo>
                  <a:pt x="0" y="0"/>
                </a:lnTo>
                <a:lnTo>
                  <a:pt x="0" y="5495544"/>
                </a:lnTo>
                <a:lnTo>
                  <a:pt x="6548628" y="5495544"/>
                </a:lnTo>
                <a:lnTo>
                  <a:pt x="6548628" y="0"/>
                </a:lnTo>
                <a:close/>
              </a:path>
            </a:pathLst>
          </a:custGeom>
          <a:solidFill>
            <a:srgbClr val="143B6D"/>
          </a:solidFill>
        </p:spPr>
        <p:txBody>
          <a:bodyPr wrap="square" lIns="0" tIns="0" rIns="0" bIns="0" rtlCol="0"/>
          <a:lstStyle/>
          <a:p>
            <a:endParaRPr/>
          </a:p>
        </p:txBody>
      </p:sp>
      <p:sp>
        <p:nvSpPr>
          <p:cNvPr id="3" name="object 3"/>
          <p:cNvSpPr txBox="1"/>
          <p:nvPr/>
        </p:nvSpPr>
        <p:spPr>
          <a:xfrm>
            <a:off x="1304036" y="4489601"/>
            <a:ext cx="3563620" cy="1676400"/>
          </a:xfrm>
          <a:prstGeom prst="rect">
            <a:avLst/>
          </a:prstGeom>
        </p:spPr>
        <p:txBody>
          <a:bodyPr vert="horz" wrap="square" lIns="0" tIns="12700" rIns="0" bIns="0" rtlCol="0">
            <a:spAutoFit/>
          </a:bodyPr>
          <a:lstStyle/>
          <a:p>
            <a:pPr marL="12700" marR="5080">
              <a:lnSpc>
                <a:spcPct val="120300"/>
              </a:lnSpc>
              <a:spcBef>
                <a:spcPts val="100"/>
              </a:spcBef>
            </a:pPr>
            <a:r>
              <a:rPr sz="1800" dirty="0">
                <a:solidFill>
                  <a:srgbClr val="FFFFFF"/>
                </a:solidFill>
                <a:latin typeface="Arial" panose="020B0604020202020204" pitchFamily="34" charset="0"/>
                <a:cs typeface="Arial" panose="020B0604020202020204" pitchFamily="34" charset="0"/>
              </a:rPr>
              <a:t>Pricefx is a cloud-based pricing  software that helps seal the leaks,  optimize pricing and ultimately  increase the bottom line. Speak to  an expert today.</a:t>
            </a:r>
            <a:endParaRPr sz="1800" dirty="0">
              <a:latin typeface="Arial" panose="020B0604020202020204" pitchFamily="34" charset="0"/>
              <a:cs typeface="Arial" panose="020B0604020202020204" pitchFamily="34" charset="0"/>
            </a:endParaRPr>
          </a:p>
        </p:txBody>
      </p:sp>
      <p:sp>
        <p:nvSpPr>
          <p:cNvPr id="4" name="object 4"/>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5" name="object 5"/>
          <p:cNvSpPr txBox="1">
            <a:spLocks noGrp="1"/>
          </p:cNvSpPr>
          <p:nvPr>
            <p:ph type="title"/>
          </p:nvPr>
        </p:nvSpPr>
        <p:spPr>
          <a:xfrm>
            <a:off x="1304036" y="1972861"/>
            <a:ext cx="4563364" cy="2228815"/>
          </a:xfrm>
          <a:prstGeom prst="rect">
            <a:avLst/>
          </a:prstGeom>
        </p:spPr>
        <p:txBody>
          <a:bodyPr vert="horz" wrap="square" lIns="0" tIns="12700" rIns="0" bIns="0" rtlCol="0">
            <a:spAutoFit/>
          </a:bodyPr>
          <a:lstStyle/>
          <a:p>
            <a:pPr marL="12700" marR="5080">
              <a:lnSpc>
                <a:spcPct val="100000"/>
              </a:lnSpc>
              <a:spcBef>
                <a:spcPts val="100"/>
              </a:spcBef>
            </a:pPr>
            <a:r>
              <a:rPr dirty="0">
                <a:solidFill>
                  <a:srgbClr val="FFFFFF"/>
                </a:solidFill>
                <a:latin typeface="Arial" panose="020B0604020202020204" pitchFamily="34" charset="0"/>
                <a:cs typeface="Arial" panose="020B0604020202020204" pitchFamily="34" charset="0"/>
              </a:rPr>
              <a:t>A Pricefx  Foodservices  Expert Can Help</a:t>
            </a:r>
          </a:p>
        </p:txBody>
      </p:sp>
      <p:sp>
        <p:nvSpPr>
          <p:cNvPr id="6" name="object 6"/>
          <p:cNvSpPr txBox="1"/>
          <p:nvPr/>
        </p:nvSpPr>
        <p:spPr>
          <a:xfrm>
            <a:off x="9113011" y="2255416"/>
            <a:ext cx="4025265" cy="1676400"/>
          </a:xfrm>
          <a:prstGeom prst="rect">
            <a:avLst/>
          </a:prstGeom>
        </p:spPr>
        <p:txBody>
          <a:bodyPr vert="horz" wrap="square" lIns="0" tIns="68580" rIns="0" bIns="0" rtlCol="0">
            <a:spAutoFit/>
          </a:bodyPr>
          <a:lstStyle/>
          <a:p>
            <a:pPr marL="12700">
              <a:lnSpc>
                <a:spcPct val="100000"/>
              </a:lnSpc>
              <a:spcBef>
                <a:spcPts val="540"/>
              </a:spcBef>
            </a:pPr>
            <a:r>
              <a:rPr sz="1800" b="1" dirty="0">
                <a:solidFill>
                  <a:srgbClr val="606061"/>
                </a:solidFill>
                <a:latin typeface="Arial" panose="020B0604020202020204" pitchFamily="34" charset="0"/>
                <a:cs typeface="Arial" panose="020B0604020202020204" pitchFamily="34" charset="0"/>
              </a:rPr>
              <a:t>Carolina Alvarez</a:t>
            </a:r>
            <a:endParaRPr sz="1800" dirty="0">
              <a:latin typeface="Arial" panose="020B0604020202020204" pitchFamily="34" charset="0"/>
              <a:cs typeface="Arial" panose="020B0604020202020204" pitchFamily="34" charset="0"/>
            </a:endParaRPr>
          </a:p>
          <a:p>
            <a:pPr marL="12700" marR="5080">
              <a:lnSpc>
                <a:spcPct val="120300"/>
              </a:lnSpc>
            </a:pPr>
            <a:r>
              <a:rPr sz="1800" dirty="0">
                <a:solidFill>
                  <a:srgbClr val="606061"/>
                </a:solidFill>
                <a:latin typeface="Arial" panose="020B0604020202020204" pitchFamily="34" charset="0"/>
                <a:cs typeface="Arial" panose="020B0604020202020204" pitchFamily="34" charset="0"/>
              </a:rPr>
              <a:t>Business Development Representative  Pricefx</a:t>
            </a:r>
            <a:endParaRPr sz="1800" dirty="0">
              <a:latin typeface="Arial" panose="020B0604020202020204" pitchFamily="34" charset="0"/>
              <a:cs typeface="Arial" panose="020B0604020202020204" pitchFamily="34" charset="0"/>
            </a:endParaRPr>
          </a:p>
          <a:p>
            <a:pPr marL="12700">
              <a:lnSpc>
                <a:spcPct val="100000"/>
              </a:lnSpc>
              <a:spcBef>
                <a:spcPts val="439"/>
              </a:spcBef>
            </a:pPr>
            <a:r>
              <a:rPr sz="1800" b="1" dirty="0">
                <a:solidFill>
                  <a:srgbClr val="606061"/>
                </a:solidFill>
                <a:latin typeface="Arial" panose="020B0604020202020204" pitchFamily="34" charset="0"/>
                <a:cs typeface="Arial" panose="020B0604020202020204" pitchFamily="34" charset="0"/>
              </a:rPr>
              <a:t>Phone: </a:t>
            </a:r>
            <a:r>
              <a:rPr sz="1800" dirty="0">
                <a:solidFill>
                  <a:srgbClr val="606061"/>
                </a:solidFill>
                <a:latin typeface="Arial" panose="020B0604020202020204" pitchFamily="34" charset="0"/>
                <a:cs typeface="Arial" panose="020B0604020202020204" pitchFamily="34" charset="0"/>
              </a:rPr>
              <a:t>1-408-596-6858</a:t>
            </a:r>
            <a:endParaRPr sz="1800" dirty="0">
              <a:latin typeface="Arial" panose="020B0604020202020204" pitchFamily="34" charset="0"/>
              <a:cs typeface="Arial" panose="020B0604020202020204" pitchFamily="34" charset="0"/>
            </a:endParaRPr>
          </a:p>
          <a:p>
            <a:pPr marL="12700">
              <a:lnSpc>
                <a:spcPct val="100000"/>
              </a:lnSpc>
              <a:spcBef>
                <a:spcPts val="434"/>
              </a:spcBef>
            </a:pPr>
            <a:r>
              <a:rPr sz="1800" b="1" dirty="0">
                <a:solidFill>
                  <a:srgbClr val="606061"/>
                </a:solidFill>
                <a:latin typeface="Arial" panose="020B0604020202020204" pitchFamily="34" charset="0"/>
                <a:cs typeface="Arial" panose="020B0604020202020204" pitchFamily="34" charset="0"/>
              </a:rPr>
              <a:t>Email: </a:t>
            </a:r>
            <a:r>
              <a:rPr sz="1800" dirty="0">
                <a:solidFill>
                  <a:srgbClr val="606061"/>
                </a:solidFill>
                <a:latin typeface="Arial" panose="020B0604020202020204" pitchFamily="34" charset="0"/>
                <a:cs typeface="Arial" panose="020B0604020202020204" pitchFamily="34" charset="0"/>
                <a:hlinkClick r:id="rId2"/>
              </a:rPr>
              <a:t>carolina.alvarez@pricefx.com</a:t>
            </a:r>
            <a:endParaRPr sz="1800" dirty="0">
              <a:latin typeface="Arial" panose="020B0604020202020204" pitchFamily="34" charset="0"/>
              <a:cs typeface="Arial" panose="020B0604020202020204" pitchFamily="34" charset="0"/>
            </a:endParaRPr>
          </a:p>
        </p:txBody>
      </p:sp>
      <p:sp>
        <p:nvSpPr>
          <p:cNvPr id="7" name="object 7"/>
          <p:cNvSpPr txBox="1"/>
          <p:nvPr/>
        </p:nvSpPr>
        <p:spPr>
          <a:xfrm>
            <a:off x="9113011" y="4236235"/>
            <a:ext cx="3307589" cy="1676400"/>
          </a:xfrm>
          <a:prstGeom prst="rect">
            <a:avLst/>
          </a:prstGeom>
        </p:spPr>
        <p:txBody>
          <a:bodyPr vert="horz" wrap="square" lIns="0" tIns="68580" rIns="0" bIns="0" rtlCol="0">
            <a:spAutoFit/>
          </a:bodyPr>
          <a:lstStyle/>
          <a:p>
            <a:pPr marL="12700">
              <a:lnSpc>
                <a:spcPct val="100000"/>
              </a:lnSpc>
              <a:spcBef>
                <a:spcPts val="540"/>
              </a:spcBef>
            </a:pPr>
            <a:r>
              <a:rPr sz="1800" b="1" dirty="0">
                <a:solidFill>
                  <a:srgbClr val="606061"/>
                </a:solidFill>
                <a:latin typeface="Arial" panose="020B0604020202020204" pitchFamily="34" charset="0"/>
                <a:cs typeface="Arial" panose="020B0604020202020204" pitchFamily="34" charset="0"/>
              </a:rPr>
              <a:t>Ryan Fritz</a:t>
            </a:r>
            <a:endParaRPr sz="1800" dirty="0">
              <a:latin typeface="Arial" panose="020B0604020202020204" pitchFamily="34" charset="0"/>
              <a:cs typeface="Arial" panose="020B0604020202020204" pitchFamily="34" charset="0"/>
            </a:endParaRPr>
          </a:p>
          <a:p>
            <a:pPr marL="12700" marR="634365">
              <a:lnSpc>
                <a:spcPct val="120300"/>
              </a:lnSpc>
            </a:pPr>
            <a:r>
              <a:rPr sz="1800" dirty="0">
                <a:solidFill>
                  <a:srgbClr val="606061"/>
                </a:solidFill>
                <a:latin typeface="Arial" panose="020B0604020202020204" pitchFamily="34" charset="0"/>
                <a:cs typeface="Arial" panose="020B0604020202020204" pitchFamily="34" charset="0"/>
              </a:rPr>
              <a:t>Sr. AE, Food &amp; Beverage  Pricefx</a:t>
            </a:r>
            <a:endParaRPr sz="1800" dirty="0">
              <a:latin typeface="Arial" panose="020B0604020202020204" pitchFamily="34" charset="0"/>
              <a:cs typeface="Arial" panose="020B0604020202020204" pitchFamily="34" charset="0"/>
            </a:endParaRPr>
          </a:p>
          <a:p>
            <a:pPr marL="12700">
              <a:lnSpc>
                <a:spcPct val="100000"/>
              </a:lnSpc>
              <a:spcBef>
                <a:spcPts val="439"/>
              </a:spcBef>
            </a:pPr>
            <a:r>
              <a:rPr sz="1800" b="1" dirty="0">
                <a:solidFill>
                  <a:srgbClr val="606061"/>
                </a:solidFill>
                <a:latin typeface="Arial" panose="020B0604020202020204" pitchFamily="34" charset="0"/>
                <a:cs typeface="Arial" panose="020B0604020202020204" pitchFamily="34" charset="0"/>
              </a:rPr>
              <a:t>Phone: </a:t>
            </a:r>
            <a:r>
              <a:rPr sz="1800" dirty="0">
                <a:solidFill>
                  <a:srgbClr val="606061"/>
                </a:solidFill>
                <a:latin typeface="Arial" panose="020B0604020202020204" pitchFamily="34" charset="0"/>
                <a:cs typeface="Arial" panose="020B0604020202020204" pitchFamily="34" charset="0"/>
              </a:rPr>
              <a:t>1-360-518-4236</a:t>
            </a:r>
            <a:endParaRPr sz="1800" dirty="0">
              <a:latin typeface="Arial" panose="020B0604020202020204" pitchFamily="34" charset="0"/>
              <a:cs typeface="Arial" panose="020B0604020202020204" pitchFamily="34" charset="0"/>
            </a:endParaRPr>
          </a:p>
          <a:p>
            <a:pPr marL="12700">
              <a:lnSpc>
                <a:spcPct val="100000"/>
              </a:lnSpc>
              <a:spcBef>
                <a:spcPts val="434"/>
              </a:spcBef>
            </a:pPr>
            <a:r>
              <a:rPr sz="1800" b="1" dirty="0">
                <a:solidFill>
                  <a:srgbClr val="606061"/>
                </a:solidFill>
                <a:latin typeface="Arial" panose="020B0604020202020204" pitchFamily="34" charset="0"/>
                <a:cs typeface="Arial" panose="020B0604020202020204" pitchFamily="34" charset="0"/>
              </a:rPr>
              <a:t>Email: </a:t>
            </a:r>
            <a:r>
              <a:rPr sz="1800" dirty="0">
                <a:solidFill>
                  <a:srgbClr val="606061"/>
                </a:solidFill>
                <a:latin typeface="Arial" panose="020B0604020202020204" pitchFamily="34" charset="0"/>
                <a:cs typeface="Arial" panose="020B0604020202020204" pitchFamily="34" charset="0"/>
                <a:hlinkClick r:id="rId3"/>
              </a:rPr>
              <a:t>ryan.fritz@pricefx.com</a:t>
            </a:r>
            <a:endParaRPr sz="1800" dirty="0">
              <a:latin typeface="Arial" panose="020B0604020202020204" pitchFamily="34" charset="0"/>
              <a:cs typeface="Arial" panose="020B0604020202020204" pitchFamily="34" charset="0"/>
            </a:endParaRPr>
          </a:p>
        </p:txBody>
      </p:sp>
      <p:sp>
        <p:nvSpPr>
          <p:cNvPr id="8" name="object 8"/>
          <p:cNvSpPr txBox="1"/>
          <p:nvPr/>
        </p:nvSpPr>
        <p:spPr>
          <a:xfrm>
            <a:off x="7131050" y="6620533"/>
            <a:ext cx="1303655" cy="299720"/>
          </a:xfrm>
          <a:prstGeom prst="rect">
            <a:avLst/>
          </a:prstGeom>
        </p:spPr>
        <p:txBody>
          <a:bodyPr vert="horz" wrap="square" lIns="0" tIns="12700" rIns="0" bIns="0" rtlCol="0">
            <a:spAutoFit/>
          </a:bodyPr>
          <a:lstStyle/>
          <a:p>
            <a:pPr marL="12700">
              <a:lnSpc>
                <a:spcPct val="100000"/>
              </a:lnSpc>
              <a:spcBef>
                <a:spcPts val="100"/>
              </a:spcBef>
            </a:pPr>
            <a:r>
              <a:rPr sz="1800" b="1" spc="-15" dirty="0">
                <a:solidFill>
                  <a:srgbClr val="606061"/>
                </a:solidFill>
                <a:latin typeface="Arial" panose="020B0604020202020204" pitchFamily="34" charset="0"/>
                <a:cs typeface="Arial" panose="020B0604020202020204" pitchFamily="34" charset="0"/>
              </a:rPr>
              <a:t>Pri</a:t>
            </a:r>
            <a:r>
              <a:rPr sz="1800" b="1" spc="-65" dirty="0">
                <a:solidFill>
                  <a:srgbClr val="606061"/>
                </a:solidFill>
                <a:latin typeface="Arial" panose="020B0604020202020204" pitchFamily="34" charset="0"/>
                <a:cs typeface="Arial" panose="020B0604020202020204" pitchFamily="34" charset="0"/>
              </a:rPr>
              <a:t>c</a:t>
            </a:r>
            <a:r>
              <a:rPr sz="1800" b="1" spc="130" dirty="0">
                <a:solidFill>
                  <a:srgbClr val="606061"/>
                </a:solidFill>
                <a:latin typeface="Arial" panose="020B0604020202020204" pitchFamily="34" charset="0"/>
                <a:cs typeface="Arial" panose="020B0604020202020204" pitchFamily="34" charset="0"/>
              </a:rPr>
              <a:t>e</a:t>
            </a:r>
            <a:r>
              <a:rPr sz="1800" b="1" spc="110" dirty="0">
                <a:solidFill>
                  <a:srgbClr val="606061"/>
                </a:solidFill>
                <a:latin typeface="Arial" panose="020B0604020202020204" pitchFamily="34" charset="0"/>
                <a:cs typeface="Arial" panose="020B0604020202020204" pitchFamily="34" charset="0"/>
              </a:rPr>
              <a:t>f</a:t>
            </a:r>
            <a:r>
              <a:rPr sz="1800" b="1" spc="25" dirty="0">
                <a:solidFill>
                  <a:srgbClr val="606061"/>
                </a:solidFill>
                <a:latin typeface="Arial" panose="020B0604020202020204" pitchFamily="34" charset="0"/>
                <a:cs typeface="Arial" panose="020B0604020202020204" pitchFamily="34" charset="0"/>
              </a:rPr>
              <a:t>x</a:t>
            </a:r>
            <a:r>
              <a:rPr sz="1800" b="1" spc="-114" dirty="0">
                <a:solidFill>
                  <a:srgbClr val="606061"/>
                </a:solidFill>
                <a:latin typeface="Arial" panose="020B0604020202020204" pitchFamily="34" charset="0"/>
                <a:cs typeface="Arial" panose="020B0604020202020204" pitchFamily="34" charset="0"/>
              </a:rPr>
              <a:t>.</a:t>
            </a:r>
            <a:r>
              <a:rPr sz="1800" b="1" spc="-150" dirty="0">
                <a:solidFill>
                  <a:srgbClr val="606061"/>
                </a:solidFill>
                <a:latin typeface="Arial" panose="020B0604020202020204" pitchFamily="34" charset="0"/>
                <a:cs typeface="Arial" panose="020B0604020202020204" pitchFamily="34" charset="0"/>
              </a:rPr>
              <a:t>c</a:t>
            </a:r>
            <a:r>
              <a:rPr sz="1800" b="1" spc="-30" dirty="0">
                <a:solidFill>
                  <a:srgbClr val="606061"/>
                </a:solidFill>
                <a:latin typeface="Arial" panose="020B0604020202020204" pitchFamily="34" charset="0"/>
                <a:cs typeface="Arial" panose="020B0604020202020204" pitchFamily="34" charset="0"/>
              </a:rPr>
              <a:t>om</a:t>
            </a:r>
            <a:endParaRPr sz="1800" dirty="0">
              <a:latin typeface="Arial" panose="020B0604020202020204" pitchFamily="34" charset="0"/>
              <a:cs typeface="Arial" panose="020B0604020202020204" pitchFamily="34" charset="0"/>
            </a:endParaRPr>
          </a:p>
        </p:txBody>
      </p:sp>
      <p:pic>
        <p:nvPicPr>
          <p:cNvPr id="9" name="object 9"/>
          <p:cNvPicPr/>
          <p:nvPr/>
        </p:nvPicPr>
        <p:blipFill>
          <a:blip r:embed="rId4" cstate="print"/>
          <a:stretch>
            <a:fillRect/>
          </a:stretch>
        </p:blipFill>
        <p:spPr>
          <a:xfrm>
            <a:off x="7143718" y="2375115"/>
            <a:ext cx="1540275" cy="1498180"/>
          </a:xfrm>
          <a:prstGeom prst="rect">
            <a:avLst/>
          </a:prstGeom>
        </p:spPr>
      </p:pic>
      <p:pic>
        <p:nvPicPr>
          <p:cNvPr id="10" name="object 10"/>
          <p:cNvPicPr/>
          <p:nvPr/>
        </p:nvPicPr>
        <p:blipFill>
          <a:blip r:embed="rId5" cstate="print"/>
          <a:stretch>
            <a:fillRect/>
          </a:stretch>
        </p:blipFill>
        <p:spPr>
          <a:xfrm>
            <a:off x="7162533" y="4343400"/>
            <a:ext cx="1521472" cy="1511096"/>
          </a:xfrm>
          <a:prstGeom prst="rect">
            <a:avLst/>
          </a:prstGeom>
        </p:spPr>
      </p:pic>
      <p:sp>
        <p:nvSpPr>
          <p:cNvPr id="11" name="object 11"/>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1788" y="2605323"/>
            <a:ext cx="5887212" cy="2967479"/>
          </a:xfrm>
          <a:prstGeom prst="rect">
            <a:avLst/>
          </a:prstGeom>
        </p:spPr>
        <p:txBody>
          <a:bodyPr vert="horz" wrap="square" lIns="0" tIns="12700" rIns="0" bIns="0" rtlCol="0">
            <a:spAutoFit/>
          </a:bodyPr>
          <a:lstStyle/>
          <a:p>
            <a:pPr marL="38100" marR="30480">
              <a:lnSpc>
                <a:spcPct val="100000"/>
              </a:lnSpc>
              <a:spcBef>
                <a:spcPts val="100"/>
              </a:spcBef>
            </a:pPr>
            <a:r>
              <a:rPr dirty="0">
                <a:latin typeface="Arial" panose="020B0604020202020204" pitchFamily="34" charset="0"/>
                <a:cs typeface="Arial" panose="020B0604020202020204" pitchFamily="34" charset="0"/>
              </a:rPr>
              <a:t>Facing the Facts:  Foodservices  Industrial Spending  Down 28.4% in 2020</a:t>
            </a:r>
            <a:r>
              <a:rPr sz="4200" baseline="31746" dirty="0">
                <a:latin typeface="Arial" panose="020B0604020202020204" pitchFamily="34" charset="0"/>
                <a:cs typeface="Arial" panose="020B0604020202020204" pitchFamily="34" charset="0"/>
              </a:rPr>
              <a:t>*</a:t>
            </a:r>
          </a:p>
        </p:txBody>
      </p:sp>
      <p:sp>
        <p:nvSpPr>
          <p:cNvPr id="3" name="object 3"/>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4" name="object 4"/>
          <p:cNvSpPr txBox="1"/>
          <p:nvPr/>
        </p:nvSpPr>
        <p:spPr>
          <a:xfrm>
            <a:off x="9606788" y="1925216"/>
            <a:ext cx="3532504" cy="2996565"/>
          </a:xfrm>
          <a:prstGeom prst="rect">
            <a:avLst/>
          </a:prstGeom>
        </p:spPr>
        <p:txBody>
          <a:bodyPr vert="horz" wrap="square" lIns="0" tIns="12700" rIns="0" bIns="0" rtlCol="0">
            <a:spAutoFit/>
          </a:bodyPr>
          <a:lstStyle/>
          <a:p>
            <a:pPr marL="12700" marR="219710">
              <a:lnSpc>
                <a:spcPct val="120300"/>
              </a:lnSpc>
              <a:spcBef>
                <a:spcPts val="100"/>
              </a:spcBef>
            </a:pPr>
            <a:r>
              <a:rPr sz="1800" dirty="0">
                <a:solidFill>
                  <a:srgbClr val="606061"/>
                </a:solidFill>
                <a:latin typeface="Arial" panose="020B0604020202020204" pitchFamily="34" charset="0"/>
                <a:cs typeface="Arial" panose="020B0604020202020204" pitchFamily="34" charset="0"/>
              </a:rPr>
              <a:t>COVID-19 has had and will  continue to have a dramatic  effect on food processors. The  entire food industry has been  shaken up. There’s an increase  in retail demand (with everyone</a:t>
            </a:r>
            <a:endParaRPr sz="1800" dirty="0">
              <a:latin typeface="Arial" panose="020B0604020202020204" pitchFamily="34" charset="0"/>
              <a:cs typeface="Arial" panose="020B0604020202020204" pitchFamily="34" charset="0"/>
            </a:endParaRPr>
          </a:p>
          <a:p>
            <a:pPr marL="12700" marR="5080">
              <a:lnSpc>
                <a:spcPct val="120300"/>
              </a:lnSpc>
            </a:pPr>
            <a:r>
              <a:rPr sz="1800" dirty="0">
                <a:solidFill>
                  <a:srgbClr val="606061"/>
                </a:solidFill>
                <a:latin typeface="Arial" panose="020B0604020202020204" pitchFamily="34" charset="0"/>
                <a:cs typeface="Arial" panose="020B0604020202020204" pitchFamily="34" charset="0"/>
              </a:rPr>
              <a:t>cooking at home) and a slowdown  in food processing (especially in  restaurants and hospitality).</a:t>
            </a:r>
            <a:endParaRPr sz="1800" dirty="0">
              <a:latin typeface="Arial" panose="020B0604020202020204" pitchFamily="34" charset="0"/>
              <a:cs typeface="Arial" panose="020B0604020202020204" pitchFamily="34" charset="0"/>
            </a:endParaRPr>
          </a:p>
        </p:txBody>
      </p:sp>
      <p:sp>
        <p:nvSpPr>
          <p:cNvPr id="5" name="object 5"/>
          <p:cNvSpPr txBox="1"/>
          <p:nvPr/>
        </p:nvSpPr>
        <p:spPr>
          <a:xfrm>
            <a:off x="9606788" y="5226429"/>
            <a:ext cx="3307715" cy="1016000"/>
          </a:xfrm>
          <a:prstGeom prst="rect">
            <a:avLst/>
          </a:prstGeom>
        </p:spPr>
        <p:txBody>
          <a:bodyPr vert="horz" wrap="square" lIns="0" tIns="12700" rIns="0" bIns="0" rtlCol="0">
            <a:spAutoFit/>
          </a:bodyPr>
          <a:lstStyle/>
          <a:p>
            <a:pPr marL="12700" marR="5080">
              <a:lnSpc>
                <a:spcPct val="120300"/>
              </a:lnSpc>
              <a:spcBef>
                <a:spcPts val="100"/>
              </a:spcBef>
            </a:pPr>
            <a:r>
              <a:rPr sz="1800" dirty="0">
                <a:solidFill>
                  <a:srgbClr val="606061"/>
                </a:solidFill>
                <a:latin typeface="Arial" panose="020B0604020202020204" pitchFamily="34" charset="0"/>
                <a:cs typeface="Arial" panose="020B0604020202020204" pitchFamily="34" charset="0"/>
              </a:rPr>
              <a:t>But is cutting costs or raising  prices really the only way to get  through it?</a:t>
            </a:r>
            <a:endParaRPr sz="1800" dirty="0">
              <a:latin typeface="Arial" panose="020B0604020202020204" pitchFamily="34" charset="0"/>
              <a:cs typeface="Arial" panose="020B0604020202020204" pitchFamily="34" charset="0"/>
            </a:endParaRPr>
          </a:p>
        </p:txBody>
      </p:sp>
      <p:sp>
        <p:nvSpPr>
          <p:cNvPr id="6" name="object 6"/>
          <p:cNvSpPr txBox="1"/>
          <p:nvPr/>
        </p:nvSpPr>
        <p:spPr>
          <a:xfrm>
            <a:off x="3645752" y="6999730"/>
            <a:ext cx="4962525" cy="166712"/>
          </a:xfrm>
          <a:prstGeom prst="rect">
            <a:avLst/>
          </a:prstGeom>
        </p:spPr>
        <p:txBody>
          <a:bodyPr vert="horz" wrap="square" lIns="0" tIns="12700" rIns="0" bIns="0" rtlCol="0">
            <a:spAutoFit/>
          </a:bodyPr>
          <a:lstStyle/>
          <a:p>
            <a:pPr marL="12700">
              <a:lnSpc>
                <a:spcPct val="100000"/>
              </a:lnSpc>
              <a:spcBef>
                <a:spcPts val="100"/>
              </a:spcBef>
            </a:pPr>
            <a:r>
              <a:rPr sz="1000" spc="10" dirty="0">
                <a:solidFill>
                  <a:srgbClr val="606061"/>
                </a:solidFill>
                <a:latin typeface="Arial" panose="020B0604020202020204" pitchFamily="34" charset="0"/>
                <a:cs typeface="Arial" panose="020B0604020202020204" pitchFamily="34" charset="0"/>
              </a:rPr>
              <a:t>*According</a:t>
            </a:r>
            <a:r>
              <a:rPr sz="1000" spc="-30" dirty="0">
                <a:solidFill>
                  <a:srgbClr val="606061"/>
                </a:solidFill>
                <a:latin typeface="Arial" panose="020B0604020202020204" pitchFamily="34" charset="0"/>
                <a:cs typeface="Arial" panose="020B0604020202020204" pitchFamily="34" charset="0"/>
              </a:rPr>
              <a:t> </a:t>
            </a:r>
            <a:r>
              <a:rPr sz="1000" spc="70" dirty="0">
                <a:solidFill>
                  <a:srgbClr val="606061"/>
                </a:solidFill>
                <a:latin typeface="Arial" panose="020B0604020202020204" pitchFamily="34" charset="0"/>
                <a:cs typeface="Arial" panose="020B0604020202020204" pitchFamily="34" charset="0"/>
              </a:rPr>
              <a:t>to</a:t>
            </a:r>
            <a:r>
              <a:rPr sz="1000" spc="-25" dirty="0">
                <a:solidFill>
                  <a:srgbClr val="606061"/>
                </a:solidFill>
                <a:latin typeface="Arial" panose="020B0604020202020204" pitchFamily="34" charset="0"/>
                <a:cs typeface="Arial" panose="020B0604020202020204" pitchFamily="34" charset="0"/>
              </a:rPr>
              <a:t> </a:t>
            </a:r>
            <a:r>
              <a:rPr sz="1000" spc="45" dirty="0">
                <a:solidFill>
                  <a:srgbClr val="606061"/>
                </a:solidFill>
                <a:latin typeface="Arial" panose="020B0604020202020204" pitchFamily="34" charset="0"/>
                <a:cs typeface="Arial" panose="020B0604020202020204" pitchFamily="34" charset="0"/>
              </a:rPr>
              <a:t>the</a:t>
            </a:r>
            <a:r>
              <a:rPr sz="1000" spc="-25" dirty="0">
                <a:solidFill>
                  <a:srgbClr val="606061"/>
                </a:solidFill>
                <a:latin typeface="Arial" panose="020B0604020202020204" pitchFamily="34" charset="0"/>
                <a:cs typeface="Arial" panose="020B0604020202020204" pitchFamily="34" charset="0"/>
              </a:rPr>
              <a:t> </a:t>
            </a:r>
            <a:r>
              <a:rPr sz="1000" spc="25" dirty="0">
                <a:solidFill>
                  <a:srgbClr val="606061"/>
                </a:solidFill>
                <a:latin typeface="Arial" panose="020B0604020202020204" pitchFamily="34" charset="0"/>
                <a:cs typeface="Arial" panose="020B0604020202020204" pitchFamily="34" charset="0"/>
              </a:rPr>
              <a:t>International</a:t>
            </a:r>
            <a:r>
              <a:rPr sz="1000" spc="-30" dirty="0">
                <a:solidFill>
                  <a:srgbClr val="606061"/>
                </a:solidFill>
                <a:latin typeface="Arial" panose="020B0604020202020204" pitchFamily="34" charset="0"/>
                <a:cs typeface="Arial" panose="020B0604020202020204" pitchFamily="34" charset="0"/>
              </a:rPr>
              <a:t> </a:t>
            </a:r>
            <a:r>
              <a:rPr sz="1000" dirty="0">
                <a:solidFill>
                  <a:srgbClr val="606061"/>
                </a:solidFill>
                <a:latin typeface="Arial" panose="020B0604020202020204" pitchFamily="34" charset="0"/>
                <a:cs typeface="Arial" panose="020B0604020202020204" pitchFamily="34" charset="0"/>
              </a:rPr>
              <a:t>Foodservice</a:t>
            </a:r>
            <a:r>
              <a:rPr sz="1000" spc="-25" dirty="0">
                <a:solidFill>
                  <a:srgbClr val="606061"/>
                </a:solidFill>
                <a:latin typeface="Arial" panose="020B0604020202020204" pitchFamily="34" charset="0"/>
                <a:cs typeface="Arial" panose="020B0604020202020204" pitchFamily="34" charset="0"/>
              </a:rPr>
              <a:t> </a:t>
            </a:r>
            <a:r>
              <a:rPr sz="1000" spc="20" dirty="0">
                <a:solidFill>
                  <a:srgbClr val="606061"/>
                </a:solidFill>
                <a:latin typeface="Arial" panose="020B0604020202020204" pitchFamily="34" charset="0"/>
                <a:cs typeface="Arial" panose="020B0604020202020204" pitchFamily="34" charset="0"/>
              </a:rPr>
              <a:t>Manufacturers</a:t>
            </a:r>
            <a:r>
              <a:rPr sz="1000" spc="-25" dirty="0">
                <a:solidFill>
                  <a:srgbClr val="606061"/>
                </a:solidFill>
                <a:latin typeface="Arial" panose="020B0604020202020204" pitchFamily="34" charset="0"/>
                <a:cs typeface="Arial" panose="020B0604020202020204" pitchFamily="34" charset="0"/>
              </a:rPr>
              <a:t> Assn.</a:t>
            </a:r>
            <a:r>
              <a:rPr sz="1000" spc="-30" dirty="0">
                <a:solidFill>
                  <a:srgbClr val="606061"/>
                </a:solidFill>
                <a:latin typeface="Arial" panose="020B0604020202020204" pitchFamily="34" charset="0"/>
                <a:cs typeface="Arial" panose="020B0604020202020204" pitchFamily="34" charset="0"/>
              </a:rPr>
              <a:t> </a:t>
            </a:r>
            <a:r>
              <a:rPr sz="1000" spc="10" dirty="0">
                <a:solidFill>
                  <a:srgbClr val="606061"/>
                </a:solidFill>
                <a:latin typeface="Arial" panose="020B0604020202020204" pitchFamily="34" charset="0"/>
                <a:cs typeface="Arial" panose="020B0604020202020204" pitchFamily="34" charset="0"/>
              </a:rPr>
              <a:t>August,</a:t>
            </a:r>
            <a:r>
              <a:rPr sz="1000" spc="-25" dirty="0">
                <a:solidFill>
                  <a:srgbClr val="606061"/>
                </a:solidFill>
                <a:latin typeface="Arial" panose="020B0604020202020204" pitchFamily="34" charset="0"/>
                <a:cs typeface="Arial" panose="020B0604020202020204" pitchFamily="34" charset="0"/>
              </a:rPr>
              <a:t> </a:t>
            </a:r>
            <a:r>
              <a:rPr sz="1000" spc="5" dirty="0">
                <a:solidFill>
                  <a:srgbClr val="606061"/>
                </a:solidFill>
                <a:latin typeface="Arial" panose="020B0604020202020204" pitchFamily="34" charset="0"/>
                <a:cs typeface="Arial" panose="020B0604020202020204" pitchFamily="34" charset="0"/>
              </a:rPr>
              <a:t>2020</a:t>
            </a:r>
            <a:r>
              <a:rPr sz="1000" spc="-25" dirty="0">
                <a:solidFill>
                  <a:srgbClr val="606061"/>
                </a:solidFill>
                <a:latin typeface="Arial" panose="020B0604020202020204" pitchFamily="34" charset="0"/>
                <a:cs typeface="Arial" panose="020B0604020202020204" pitchFamily="34" charset="0"/>
              </a:rPr>
              <a:t> </a:t>
            </a:r>
            <a:r>
              <a:rPr sz="1000" spc="35" dirty="0">
                <a:solidFill>
                  <a:srgbClr val="606061"/>
                </a:solidFill>
                <a:latin typeface="Arial" panose="020B0604020202020204" pitchFamily="34" charset="0"/>
                <a:cs typeface="Arial" panose="020B0604020202020204" pitchFamily="34" charset="0"/>
              </a:rPr>
              <a:t>report.</a:t>
            </a:r>
            <a:endParaRPr sz="1000" dirty="0">
              <a:latin typeface="Arial" panose="020B0604020202020204" pitchFamily="34" charset="0"/>
              <a:cs typeface="Arial" panose="020B0604020202020204" pitchFamily="34" charset="0"/>
            </a:endParaRPr>
          </a:p>
        </p:txBody>
      </p:sp>
      <p:sp>
        <p:nvSpPr>
          <p:cNvPr id="7" name="object 7"/>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200" y="1463039"/>
            <a:ext cx="8153400" cy="4975721"/>
          </a:xfrm>
          <a:prstGeom prst="rect">
            <a:avLst/>
          </a:prstGeom>
          <a:solidFill>
            <a:srgbClr val="143B6D"/>
          </a:solidFill>
        </p:spPr>
        <p:txBody>
          <a:bodyPr vert="horz" wrap="square" lIns="0" tIns="0" rIns="0" bIns="0" rtlCol="0">
            <a:spAutoFit/>
          </a:bodyPr>
          <a:lstStyle/>
          <a:p>
            <a:pPr>
              <a:lnSpc>
                <a:spcPct val="100000"/>
              </a:lnSpc>
            </a:pPr>
            <a:endParaRPr sz="5400" dirty="0">
              <a:latin typeface="Arial" panose="020B0604020202020204" pitchFamily="34" charset="0"/>
              <a:cs typeface="Arial" panose="020B0604020202020204" pitchFamily="34" charset="0"/>
            </a:endParaRPr>
          </a:p>
          <a:p>
            <a:pPr>
              <a:lnSpc>
                <a:spcPct val="100000"/>
              </a:lnSpc>
              <a:spcBef>
                <a:spcPts val="55"/>
              </a:spcBef>
            </a:pPr>
            <a:endParaRPr sz="7650" dirty="0">
              <a:latin typeface="Arial" panose="020B0604020202020204" pitchFamily="34" charset="0"/>
              <a:cs typeface="Arial" panose="020B0604020202020204" pitchFamily="34" charset="0"/>
            </a:endParaRPr>
          </a:p>
          <a:p>
            <a:pPr marL="1316355" marR="1464945">
              <a:lnSpc>
                <a:spcPct val="100000"/>
              </a:lnSpc>
            </a:pPr>
            <a:r>
              <a:rPr sz="4800" dirty="0">
                <a:solidFill>
                  <a:srgbClr val="FFFFFF"/>
                </a:solidFill>
                <a:latin typeface="Arial" panose="020B0604020202020204" pitchFamily="34" charset="0"/>
                <a:cs typeface="Arial" panose="020B0604020202020204" pitchFamily="34" charset="0"/>
              </a:rPr>
              <a:t>Where does Margin  Leak Come From?</a:t>
            </a:r>
            <a:endParaRPr lang="en-CA" sz="4800" dirty="0">
              <a:solidFill>
                <a:srgbClr val="FFFFFF"/>
              </a:solidFill>
              <a:latin typeface="Arial" panose="020B0604020202020204" pitchFamily="34" charset="0"/>
              <a:cs typeface="Arial" panose="020B0604020202020204" pitchFamily="34" charset="0"/>
            </a:endParaRPr>
          </a:p>
          <a:p>
            <a:pPr marL="1316355" marR="1464945">
              <a:lnSpc>
                <a:spcPct val="100000"/>
              </a:lnSpc>
            </a:pPr>
            <a:endParaRPr lang="en-CA" sz="4800" spc="-850" dirty="0">
              <a:solidFill>
                <a:srgbClr val="FFFFFF"/>
              </a:solidFill>
              <a:latin typeface="Arial" panose="020B0604020202020204" pitchFamily="34" charset="0"/>
              <a:cs typeface="Arial" panose="020B0604020202020204" pitchFamily="34" charset="0"/>
            </a:endParaRPr>
          </a:p>
          <a:p>
            <a:pPr marL="1316355" marR="1464945">
              <a:lnSpc>
                <a:spcPct val="100000"/>
              </a:lnSpc>
            </a:pPr>
            <a:endParaRPr sz="4800" dirty="0">
              <a:latin typeface="Arial" panose="020B0604020202020204" pitchFamily="34" charset="0"/>
              <a:cs typeface="Arial" panose="020B0604020202020204" pitchFamily="34" charset="0"/>
            </a:endParaRPr>
          </a:p>
        </p:txBody>
      </p:sp>
      <p:sp>
        <p:nvSpPr>
          <p:cNvPr id="3" name="object 3"/>
          <p:cNvSpPr txBox="1">
            <a:spLocks noGrp="1"/>
          </p:cNvSpPr>
          <p:nvPr>
            <p:ph type="title"/>
          </p:nvPr>
        </p:nvSpPr>
        <p:spPr>
          <a:xfrm>
            <a:off x="9606788" y="3246016"/>
            <a:ext cx="3376929" cy="1676400"/>
          </a:xfrm>
          <a:prstGeom prst="rect">
            <a:avLst/>
          </a:prstGeom>
        </p:spPr>
        <p:txBody>
          <a:bodyPr vert="horz" wrap="square" lIns="0" tIns="12700" rIns="0" bIns="0" rtlCol="0">
            <a:spAutoFit/>
          </a:bodyPr>
          <a:lstStyle/>
          <a:p>
            <a:pPr marL="12700" marR="5080">
              <a:lnSpc>
                <a:spcPct val="120300"/>
              </a:lnSpc>
              <a:spcBef>
                <a:spcPts val="100"/>
              </a:spcBef>
            </a:pPr>
            <a:r>
              <a:rPr sz="1800" dirty="0">
                <a:solidFill>
                  <a:srgbClr val="606061"/>
                </a:solidFill>
                <a:latin typeface="Arial" panose="020B0604020202020204" pitchFamily="34" charset="0"/>
                <a:cs typeface="Arial" panose="020B0604020202020204" pitchFamily="34" charset="0"/>
              </a:rPr>
              <a:t>There are both external and  internal factors that can lead to  margin leak. Finding out where  we are leaking money is the first  step in minimizing the loss.</a:t>
            </a:r>
            <a:endParaRPr sz="1800" dirty="0">
              <a:latin typeface="Arial" panose="020B0604020202020204" pitchFamily="34" charset="0"/>
              <a:cs typeface="Arial" panose="020B0604020202020204" pitchFamily="34" charset="0"/>
            </a:endParaRPr>
          </a:p>
        </p:txBody>
      </p:sp>
      <p:sp>
        <p:nvSpPr>
          <p:cNvPr id="4" name="object 4"/>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27077" y="1099716"/>
            <a:ext cx="4890770" cy="1016000"/>
          </a:xfrm>
          <a:prstGeom prst="rect">
            <a:avLst/>
          </a:prstGeom>
        </p:spPr>
        <p:txBody>
          <a:bodyPr vert="horz" wrap="square" lIns="0" tIns="68580" rIns="0" bIns="0" rtlCol="0">
            <a:spAutoFit/>
          </a:bodyPr>
          <a:lstStyle/>
          <a:p>
            <a:pPr marL="12700">
              <a:lnSpc>
                <a:spcPct val="100000"/>
              </a:lnSpc>
              <a:spcBef>
                <a:spcPts val="540"/>
              </a:spcBef>
            </a:pPr>
            <a:r>
              <a:rPr sz="1800" b="1" dirty="0">
                <a:solidFill>
                  <a:srgbClr val="606061"/>
                </a:solidFill>
                <a:latin typeface="Arial" panose="020B0604020202020204" pitchFamily="34" charset="0"/>
                <a:cs typeface="Arial" panose="020B0604020202020204" pitchFamily="34" charset="0"/>
              </a:rPr>
              <a:t>Currency Fluctuations</a:t>
            </a:r>
            <a:endParaRPr sz="1800" dirty="0">
              <a:latin typeface="Arial" panose="020B0604020202020204" pitchFamily="34" charset="0"/>
              <a:cs typeface="Arial" panose="020B0604020202020204" pitchFamily="34" charset="0"/>
            </a:endParaRPr>
          </a:p>
          <a:p>
            <a:pPr marL="12700" marR="5080">
              <a:lnSpc>
                <a:spcPct val="120300"/>
              </a:lnSpc>
            </a:pPr>
            <a:r>
              <a:rPr sz="1800" dirty="0">
                <a:solidFill>
                  <a:srgbClr val="606061"/>
                </a:solidFill>
                <a:latin typeface="Arial" panose="020B0604020202020204" pitchFamily="34" charset="0"/>
                <a:cs typeface="Arial" panose="020B0604020202020204" pitchFamily="34" charset="0"/>
              </a:rPr>
              <a:t>Exchange rate fluctuations and a decline in  export and import activity are having an effect.</a:t>
            </a:r>
            <a:endParaRPr sz="1800" dirty="0">
              <a:latin typeface="Arial" panose="020B0604020202020204" pitchFamily="34" charset="0"/>
              <a:cs typeface="Arial" panose="020B0604020202020204" pitchFamily="34" charset="0"/>
            </a:endParaRPr>
          </a:p>
        </p:txBody>
      </p:sp>
      <p:sp>
        <p:nvSpPr>
          <p:cNvPr id="3" name="object 3"/>
          <p:cNvSpPr txBox="1">
            <a:spLocks noGrp="1"/>
          </p:cNvSpPr>
          <p:nvPr>
            <p:ph sz="half" idx="3"/>
          </p:nvPr>
        </p:nvSpPr>
        <p:spPr>
          <a:prstGeom prst="rect">
            <a:avLst/>
          </a:prstGeom>
        </p:spPr>
        <p:txBody>
          <a:bodyPr vert="horz" wrap="square" lIns="0" tIns="68580" rIns="0" bIns="0" rtlCol="0">
            <a:spAutoFit/>
          </a:bodyPr>
          <a:lstStyle/>
          <a:p>
            <a:pPr marL="12700">
              <a:lnSpc>
                <a:spcPct val="100000"/>
              </a:lnSpc>
              <a:spcBef>
                <a:spcPts val="540"/>
              </a:spcBef>
            </a:pPr>
            <a:r>
              <a:rPr dirty="0">
                <a:latin typeface="Arial" panose="020B0604020202020204" pitchFamily="34" charset="0"/>
                <a:cs typeface="Arial" panose="020B0604020202020204" pitchFamily="34" charset="0"/>
              </a:rPr>
              <a:t>Commodity &amp; Energy Fluctuations</a:t>
            </a:r>
          </a:p>
          <a:p>
            <a:pPr marL="12700" marR="5080">
              <a:lnSpc>
                <a:spcPct val="120300"/>
              </a:lnSpc>
            </a:pPr>
            <a:r>
              <a:rPr b="0" dirty="0">
                <a:latin typeface="Arial" panose="020B0604020202020204" pitchFamily="34" charset="0"/>
                <a:cs typeface="Arial" panose="020B0604020202020204" pitchFamily="34" charset="0"/>
              </a:rPr>
              <a:t>Energy and commodity price fluctuations and  raw material shortages are creating slowdowns.</a:t>
            </a:r>
          </a:p>
          <a:p>
            <a:pPr>
              <a:lnSpc>
                <a:spcPct val="100000"/>
              </a:lnSpc>
              <a:spcBef>
                <a:spcPts val="55"/>
              </a:spcBef>
            </a:pPr>
            <a:endParaRPr sz="2250" dirty="0">
              <a:latin typeface="Arial" panose="020B0604020202020204" pitchFamily="34" charset="0"/>
              <a:cs typeface="Arial" panose="020B0604020202020204" pitchFamily="34" charset="0"/>
            </a:endParaRPr>
          </a:p>
          <a:p>
            <a:pPr marL="12700" marR="1263650">
              <a:lnSpc>
                <a:spcPct val="120300"/>
              </a:lnSpc>
            </a:pPr>
            <a:r>
              <a:rPr dirty="0">
                <a:latin typeface="Arial" panose="020B0604020202020204" pitchFamily="34" charset="0"/>
                <a:cs typeface="Arial" panose="020B0604020202020204" pitchFamily="34" charset="0"/>
              </a:rPr>
              <a:t>Increased Safety Requirements  </a:t>
            </a:r>
            <a:r>
              <a:rPr b="0" dirty="0">
                <a:latin typeface="Arial" panose="020B0604020202020204" pitchFamily="34" charset="0"/>
                <a:cs typeface="Arial" panose="020B0604020202020204" pitchFamily="34" charset="0"/>
              </a:rPr>
              <a:t>Huge undertaking and cost to  enhance employee safety and plant  sanitization measures.</a:t>
            </a:r>
          </a:p>
          <a:p>
            <a:pPr>
              <a:lnSpc>
                <a:spcPct val="100000"/>
              </a:lnSpc>
              <a:spcBef>
                <a:spcPts val="40"/>
              </a:spcBef>
            </a:pPr>
            <a:endParaRPr sz="2650" dirty="0">
              <a:latin typeface="Arial" panose="020B0604020202020204" pitchFamily="34" charset="0"/>
              <a:cs typeface="Arial" panose="020B0604020202020204" pitchFamily="34" charset="0"/>
            </a:endParaRPr>
          </a:p>
          <a:p>
            <a:pPr marL="12700">
              <a:lnSpc>
                <a:spcPct val="100000"/>
              </a:lnSpc>
            </a:pPr>
            <a:r>
              <a:rPr dirty="0">
                <a:latin typeface="Arial" panose="020B0604020202020204" pitchFamily="34" charset="0"/>
                <a:cs typeface="Arial" panose="020B0604020202020204" pitchFamily="34" charset="0"/>
              </a:rPr>
              <a:t>Labor Disruptions</a:t>
            </a:r>
          </a:p>
          <a:p>
            <a:pPr marL="12700" marR="728980">
              <a:lnSpc>
                <a:spcPct val="120300"/>
              </a:lnSpc>
            </a:pPr>
            <a:r>
              <a:rPr b="0" dirty="0">
                <a:latin typeface="Arial" panose="020B0604020202020204" pitchFamily="34" charset="0"/>
                <a:cs typeface="Arial" panose="020B0604020202020204" pitchFamily="34" charset="0"/>
              </a:rPr>
              <a:t>Despite a big win for workplace health,  increased employee illness may continue  to be an issue.</a:t>
            </a:r>
          </a:p>
        </p:txBody>
      </p:sp>
      <p:grpSp>
        <p:nvGrpSpPr>
          <p:cNvPr id="4" name="object 4"/>
          <p:cNvGrpSpPr/>
          <p:nvPr/>
        </p:nvGrpSpPr>
        <p:grpSpPr>
          <a:xfrm>
            <a:off x="7329276" y="3968666"/>
            <a:ext cx="743585" cy="1072515"/>
            <a:chOff x="7329276" y="3968666"/>
            <a:chExt cx="743585" cy="1072515"/>
          </a:xfrm>
        </p:grpSpPr>
        <p:pic>
          <p:nvPicPr>
            <p:cNvPr id="5" name="object 5"/>
            <p:cNvPicPr/>
            <p:nvPr/>
          </p:nvPicPr>
          <p:blipFill>
            <a:blip r:embed="rId2" cstate="print"/>
            <a:stretch>
              <a:fillRect/>
            </a:stretch>
          </p:blipFill>
          <p:spPr>
            <a:xfrm>
              <a:off x="7659495" y="4008469"/>
              <a:ext cx="82664" cy="82664"/>
            </a:xfrm>
            <a:prstGeom prst="rect">
              <a:avLst/>
            </a:prstGeom>
          </p:spPr>
        </p:pic>
        <p:sp>
          <p:nvSpPr>
            <p:cNvPr id="6" name="object 6"/>
            <p:cNvSpPr/>
            <p:nvPr/>
          </p:nvSpPr>
          <p:spPr>
            <a:xfrm>
              <a:off x="7335626" y="3975016"/>
              <a:ext cx="730885" cy="1059815"/>
            </a:xfrm>
            <a:custGeom>
              <a:avLst/>
              <a:gdLst/>
              <a:ahLst/>
              <a:cxnLst/>
              <a:rect l="l" t="t" r="r" b="b"/>
              <a:pathLst>
                <a:path w="730884" h="1059814">
                  <a:moveTo>
                    <a:pt x="370382" y="0"/>
                  </a:moveTo>
                  <a:lnTo>
                    <a:pt x="324618" y="11167"/>
                  </a:lnTo>
                  <a:lnTo>
                    <a:pt x="293616" y="46842"/>
                  </a:lnTo>
                  <a:lnTo>
                    <a:pt x="287159" y="77863"/>
                  </a:lnTo>
                  <a:lnTo>
                    <a:pt x="287159" y="82499"/>
                  </a:lnTo>
                  <a:lnTo>
                    <a:pt x="214680" y="82499"/>
                  </a:lnTo>
                  <a:lnTo>
                    <a:pt x="199778" y="85516"/>
                  </a:lnTo>
                  <a:lnTo>
                    <a:pt x="187598" y="93738"/>
                  </a:lnTo>
                  <a:lnTo>
                    <a:pt x="179379" y="105923"/>
                  </a:lnTo>
                  <a:lnTo>
                    <a:pt x="176364" y="120827"/>
                  </a:lnTo>
                  <a:lnTo>
                    <a:pt x="176364" y="146278"/>
                  </a:lnTo>
                  <a:lnTo>
                    <a:pt x="26796" y="146278"/>
                  </a:lnTo>
                  <a:lnTo>
                    <a:pt x="16378" y="148386"/>
                  </a:lnTo>
                  <a:lnTo>
                    <a:pt x="7859" y="154133"/>
                  </a:lnTo>
                  <a:lnTo>
                    <a:pt x="2109" y="162652"/>
                  </a:lnTo>
                  <a:lnTo>
                    <a:pt x="0" y="173075"/>
                  </a:lnTo>
                  <a:lnTo>
                    <a:pt x="0" y="1055916"/>
                  </a:lnTo>
                  <a:lnTo>
                    <a:pt x="3657" y="1059560"/>
                  </a:lnTo>
                  <a:lnTo>
                    <a:pt x="726732" y="1059560"/>
                  </a:lnTo>
                  <a:lnTo>
                    <a:pt x="730389" y="1055916"/>
                  </a:lnTo>
                  <a:lnTo>
                    <a:pt x="730389" y="1043266"/>
                  </a:lnTo>
                  <a:lnTo>
                    <a:pt x="16306" y="1043266"/>
                  </a:lnTo>
                  <a:lnTo>
                    <a:pt x="16306" y="167284"/>
                  </a:lnTo>
                  <a:lnTo>
                    <a:pt x="21018" y="162572"/>
                  </a:lnTo>
                  <a:lnTo>
                    <a:pt x="192658" y="162572"/>
                  </a:lnTo>
                  <a:lnTo>
                    <a:pt x="192658" y="120827"/>
                  </a:lnTo>
                  <a:lnTo>
                    <a:pt x="194392" y="112264"/>
                  </a:lnTo>
                  <a:lnTo>
                    <a:pt x="199116" y="105263"/>
                  </a:lnTo>
                  <a:lnTo>
                    <a:pt x="206117" y="100539"/>
                  </a:lnTo>
                  <a:lnTo>
                    <a:pt x="214680" y="98805"/>
                  </a:lnTo>
                  <a:lnTo>
                    <a:pt x="299808" y="98805"/>
                  </a:lnTo>
                  <a:lnTo>
                    <a:pt x="303453" y="95148"/>
                  </a:lnTo>
                  <a:lnTo>
                    <a:pt x="303453" y="77863"/>
                  </a:lnTo>
                  <a:lnTo>
                    <a:pt x="304735" y="65208"/>
                  </a:lnTo>
                  <a:lnTo>
                    <a:pt x="333091" y="25094"/>
                  </a:lnTo>
                  <a:lnTo>
                    <a:pt x="369315" y="16255"/>
                  </a:lnTo>
                  <a:lnTo>
                    <a:pt x="410281" y="16255"/>
                  </a:lnTo>
                  <a:lnTo>
                    <a:pt x="398995" y="7697"/>
                  </a:lnTo>
                  <a:lnTo>
                    <a:pt x="370382" y="0"/>
                  </a:lnTo>
                  <a:close/>
                </a:path>
                <a:path w="730884" h="1059814">
                  <a:moveTo>
                    <a:pt x="728226" y="162572"/>
                  </a:moveTo>
                  <a:lnTo>
                    <a:pt x="709371" y="162572"/>
                  </a:lnTo>
                  <a:lnTo>
                    <a:pt x="714082" y="167284"/>
                  </a:lnTo>
                  <a:lnTo>
                    <a:pt x="714082" y="1043266"/>
                  </a:lnTo>
                  <a:lnTo>
                    <a:pt x="730389" y="1043266"/>
                  </a:lnTo>
                  <a:lnTo>
                    <a:pt x="730389" y="173075"/>
                  </a:lnTo>
                  <a:lnTo>
                    <a:pt x="728279" y="162652"/>
                  </a:lnTo>
                  <a:close/>
                </a:path>
                <a:path w="730884" h="1059814">
                  <a:moveTo>
                    <a:pt x="192658" y="162572"/>
                  </a:moveTo>
                  <a:lnTo>
                    <a:pt x="176364" y="162572"/>
                  </a:lnTo>
                  <a:lnTo>
                    <a:pt x="176364" y="203441"/>
                  </a:lnTo>
                  <a:lnTo>
                    <a:pt x="180009" y="207086"/>
                  </a:lnTo>
                  <a:lnTo>
                    <a:pt x="550379" y="207086"/>
                  </a:lnTo>
                  <a:lnTo>
                    <a:pt x="554024" y="203441"/>
                  </a:lnTo>
                  <a:lnTo>
                    <a:pt x="554024" y="190779"/>
                  </a:lnTo>
                  <a:lnTo>
                    <a:pt x="192658" y="190779"/>
                  </a:lnTo>
                  <a:lnTo>
                    <a:pt x="192658" y="162572"/>
                  </a:lnTo>
                  <a:close/>
                </a:path>
                <a:path w="730884" h="1059814">
                  <a:moveTo>
                    <a:pt x="410281" y="16255"/>
                  </a:moveTo>
                  <a:lnTo>
                    <a:pt x="369315" y="16255"/>
                  </a:lnTo>
                  <a:lnTo>
                    <a:pt x="391947" y="22388"/>
                  </a:lnTo>
                  <a:lnTo>
                    <a:pt x="410235" y="36372"/>
                  </a:lnTo>
                  <a:lnTo>
                    <a:pt x="422465" y="56300"/>
                  </a:lnTo>
                  <a:lnTo>
                    <a:pt x="426923" y="80263"/>
                  </a:lnTo>
                  <a:lnTo>
                    <a:pt x="426923" y="95148"/>
                  </a:lnTo>
                  <a:lnTo>
                    <a:pt x="430580" y="98805"/>
                  </a:lnTo>
                  <a:lnTo>
                    <a:pt x="515708" y="98805"/>
                  </a:lnTo>
                  <a:lnTo>
                    <a:pt x="524271" y="100539"/>
                  </a:lnTo>
                  <a:lnTo>
                    <a:pt x="531272" y="105263"/>
                  </a:lnTo>
                  <a:lnTo>
                    <a:pt x="535997" y="112264"/>
                  </a:lnTo>
                  <a:lnTo>
                    <a:pt x="537730" y="120827"/>
                  </a:lnTo>
                  <a:lnTo>
                    <a:pt x="537730" y="190779"/>
                  </a:lnTo>
                  <a:lnTo>
                    <a:pt x="554024" y="190779"/>
                  </a:lnTo>
                  <a:lnTo>
                    <a:pt x="554024" y="162572"/>
                  </a:lnTo>
                  <a:lnTo>
                    <a:pt x="728226" y="162572"/>
                  </a:lnTo>
                  <a:lnTo>
                    <a:pt x="722529" y="154133"/>
                  </a:lnTo>
                  <a:lnTo>
                    <a:pt x="714010" y="148386"/>
                  </a:lnTo>
                  <a:lnTo>
                    <a:pt x="703592" y="146278"/>
                  </a:lnTo>
                  <a:lnTo>
                    <a:pt x="554024" y="146278"/>
                  </a:lnTo>
                  <a:lnTo>
                    <a:pt x="554024" y="120827"/>
                  </a:lnTo>
                  <a:lnTo>
                    <a:pt x="551009" y="105923"/>
                  </a:lnTo>
                  <a:lnTo>
                    <a:pt x="542791" y="93738"/>
                  </a:lnTo>
                  <a:lnTo>
                    <a:pt x="530611" y="85516"/>
                  </a:lnTo>
                  <a:lnTo>
                    <a:pt x="515708" y="82499"/>
                  </a:lnTo>
                  <a:lnTo>
                    <a:pt x="443229" y="82499"/>
                  </a:lnTo>
                  <a:lnTo>
                    <a:pt x="443229" y="80263"/>
                  </a:lnTo>
                  <a:lnTo>
                    <a:pt x="437591" y="50220"/>
                  </a:lnTo>
                  <a:lnTo>
                    <a:pt x="422122" y="25234"/>
                  </a:lnTo>
                  <a:lnTo>
                    <a:pt x="410281" y="16255"/>
                  </a:lnTo>
                  <a:close/>
                </a:path>
              </a:pathLst>
            </a:custGeom>
            <a:solidFill>
              <a:srgbClr val="143B6D"/>
            </a:solidFill>
          </p:spPr>
          <p:txBody>
            <a:bodyPr wrap="square" lIns="0" tIns="0" rIns="0" bIns="0" rtlCol="0"/>
            <a:lstStyle/>
            <a:p>
              <a:endParaRPr/>
            </a:p>
          </p:txBody>
        </p:sp>
        <p:sp>
          <p:nvSpPr>
            <p:cNvPr id="7" name="object 7"/>
            <p:cNvSpPr/>
            <p:nvPr/>
          </p:nvSpPr>
          <p:spPr>
            <a:xfrm>
              <a:off x="7335626" y="3975016"/>
              <a:ext cx="730885" cy="1059815"/>
            </a:xfrm>
            <a:custGeom>
              <a:avLst/>
              <a:gdLst/>
              <a:ahLst/>
              <a:cxnLst/>
              <a:rect l="l" t="t" r="r" b="b"/>
              <a:pathLst>
                <a:path w="730884" h="1059814">
                  <a:moveTo>
                    <a:pt x="515708" y="98805"/>
                  </a:moveTo>
                  <a:lnTo>
                    <a:pt x="524271" y="100539"/>
                  </a:lnTo>
                  <a:lnTo>
                    <a:pt x="531272" y="105263"/>
                  </a:lnTo>
                  <a:lnTo>
                    <a:pt x="535997" y="112264"/>
                  </a:lnTo>
                  <a:lnTo>
                    <a:pt x="537730" y="120827"/>
                  </a:lnTo>
                  <a:lnTo>
                    <a:pt x="537730" y="190779"/>
                  </a:lnTo>
                  <a:lnTo>
                    <a:pt x="192658" y="190779"/>
                  </a:lnTo>
                  <a:lnTo>
                    <a:pt x="192658" y="120827"/>
                  </a:lnTo>
                  <a:lnTo>
                    <a:pt x="194392" y="112264"/>
                  </a:lnTo>
                  <a:lnTo>
                    <a:pt x="199116" y="105263"/>
                  </a:lnTo>
                  <a:lnTo>
                    <a:pt x="206117" y="100539"/>
                  </a:lnTo>
                  <a:lnTo>
                    <a:pt x="214680" y="98805"/>
                  </a:lnTo>
                  <a:lnTo>
                    <a:pt x="295300" y="98805"/>
                  </a:lnTo>
                  <a:lnTo>
                    <a:pt x="299808" y="98805"/>
                  </a:lnTo>
                  <a:lnTo>
                    <a:pt x="303453" y="95148"/>
                  </a:lnTo>
                  <a:lnTo>
                    <a:pt x="303453" y="90652"/>
                  </a:lnTo>
                  <a:lnTo>
                    <a:pt x="303453" y="77863"/>
                  </a:lnTo>
                  <a:lnTo>
                    <a:pt x="322986" y="32816"/>
                  </a:lnTo>
                  <a:lnTo>
                    <a:pt x="369315" y="16255"/>
                  </a:lnTo>
                  <a:lnTo>
                    <a:pt x="391947" y="22388"/>
                  </a:lnTo>
                  <a:lnTo>
                    <a:pt x="410235" y="36372"/>
                  </a:lnTo>
                  <a:lnTo>
                    <a:pt x="422465" y="56300"/>
                  </a:lnTo>
                  <a:lnTo>
                    <a:pt x="426923" y="80263"/>
                  </a:lnTo>
                  <a:lnTo>
                    <a:pt x="426923" y="90652"/>
                  </a:lnTo>
                  <a:lnTo>
                    <a:pt x="426923" y="95148"/>
                  </a:lnTo>
                  <a:lnTo>
                    <a:pt x="430580" y="98805"/>
                  </a:lnTo>
                  <a:lnTo>
                    <a:pt x="435076" y="98805"/>
                  </a:lnTo>
                  <a:lnTo>
                    <a:pt x="515708" y="98805"/>
                  </a:lnTo>
                  <a:close/>
                </a:path>
                <a:path w="730884" h="1059814">
                  <a:moveTo>
                    <a:pt x="545884" y="207086"/>
                  </a:moveTo>
                  <a:lnTo>
                    <a:pt x="550379" y="207086"/>
                  </a:lnTo>
                  <a:lnTo>
                    <a:pt x="554024" y="203441"/>
                  </a:lnTo>
                  <a:lnTo>
                    <a:pt x="554024" y="198932"/>
                  </a:lnTo>
                  <a:lnTo>
                    <a:pt x="554024" y="162572"/>
                  </a:lnTo>
                  <a:lnTo>
                    <a:pt x="703592" y="162572"/>
                  </a:lnTo>
                  <a:lnTo>
                    <a:pt x="709371" y="162572"/>
                  </a:lnTo>
                  <a:lnTo>
                    <a:pt x="714082" y="167284"/>
                  </a:lnTo>
                  <a:lnTo>
                    <a:pt x="714082" y="173075"/>
                  </a:lnTo>
                  <a:lnTo>
                    <a:pt x="714082" y="1043266"/>
                  </a:lnTo>
                  <a:lnTo>
                    <a:pt x="16306" y="1043266"/>
                  </a:lnTo>
                  <a:lnTo>
                    <a:pt x="16306" y="173075"/>
                  </a:lnTo>
                  <a:lnTo>
                    <a:pt x="16306" y="167284"/>
                  </a:lnTo>
                  <a:lnTo>
                    <a:pt x="21018" y="162572"/>
                  </a:lnTo>
                  <a:lnTo>
                    <a:pt x="26796" y="162572"/>
                  </a:lnTo>
                  <a:lnTo>
                    <a:pt x="176364" y="162572"/>
                  </a:lnTo>
                  <a:lnTo>
                    <a:pt x="176364" y="198932"/>
                  </a:lnTo>
                  <a:lnTo>
                    <a:pt x="176364" y="203441"/>
                  </a:lnTo>
                  <a:lnTo>
                    <a:pt x="180009" y="207086"/>
                  </a:lnTo>
                  <a:lnTo>
                    <a:pt x="184505" y="207086"/>
                  </a:lnTo>
                  <a:lnTo>
                    <a:pt x="545884" y="207086"/>
                  </a:lnTo>
                  <a:close/>
                </a:path>
                <a:path w="730884" h="1059814">
                  <a:moveTo>
                    <a:pt x="370382" y="0"/>
                  </a:moveTo>
                  <a:lnTo>
                    <a:pt x="324618" y="11167"/>
                  </a:lnTo>
                  <a:lnTo>
                    <a:pt x="293616" y="46842"/>
                  </a:lnTo>
                  <a:lnTo>
                    <a:pt x="287159" y="77863"/>
                  </a:lnTo>
                  <a:lnTo>
                    <a:pt x="287159" y="82499"/>
                  </a:lnTo>
                  <a:lnTo>
                    <a:pt x="214680" y="82499"/>
                  </a:lnTo>
                  <a:lnTo>
                    <a:pt x="199778" y="85516"/>
                  </a:lnTo>
                  <a:lnTo>
                    <a:pt x="187598" y="93738"/>
                  </a:lnTo>
                  <a:lnTo>
                    <a:pt x="179379" y="105923"/>
                  </a:lnTo>
                  <a:lnTo>
                    <a:pt x="176364" y="120827"/>
                  </a:lnTo>
                  <a:lnTo>
                    <a:pt x="176364" y="146278"/>
                  </a:lnTo>
                  <a:lnTo>
                    <a:pt x="26796" y="146278"/>
                  </a:lnTo>
                  <a:lnTo>
                    <a:pt x="16378" y="148386"/>
                  </a:lnTo>
                  <a:lnTo>
                    <a:pt x="7859" y="154133"/>
                  </a:lnTo>
                  <a:lnTo>
                    <a:pt x="2109" y="162652"/>
                  </a:lnTo>
                  <a:lnTo>
                    <a:pt x="0" y="173075"/>
                  </a:lnTo>
                  <a:lnTo>
                    <a:pt x="0" y="1051407"/>
                  </a:lnTo>
                  <a:lnTo>
                    <a:pt x="0" y="1055916"/>
                  </a:lnTo>
                  <a:lnTo>
                    <a:pt x="3657" y="1059560"/>
                  </a:lnTo>
                  <a:lnTo>
                    <a:pt x="8166" y="1059560"/>
                  </a:lnTo>
                  <a:lnTo>
                    <a:pt x="722223" y="1059560"/>
                  </a:lnTo>
                  <a:lnTo>
                    <a:pt x="726732" y="1059560"/>
                  </a:lnTo>
                  <a:lnTo>
                    <a:pt x="730389" y="1055916"/>
                  </a:lnTo>
                  <a:lnTo>
                    <a:pt x="730389" y="1051407"/>
                  </a:lnTo>
                  <a:lnTo>
                    <a:pt x="730389" y="173075"/>
                  </a:lnTo>
                  <a:lnTo>
                    <a:pt x="728279" y="162652"/>
                  </a:lnTo>
                  <a:lnTo>
                    <a:pt x="722529" y="154133"/>
                  </a:lnTo>
                  <a:lnTo>
                    <a:pt x="714010" y="148386"/>
                  </a:lnTo>
                  <a:lnTo>
                    <a:pt x="703592" y="146278"/>
                  </a:lnTo>
                  <a:lnTo>
                    <a:pt x="554024" y="146278"/>
                  </a:lnTo>
                  <a:lnTo>
                    <a:pt x="554024" y="120827"/>
                  </a:lnTo>
                  <a:lnTo>
                    <a:pt x="551009" y="105923"/>
                  </a:lnTo>
                  <a:lnTo>
                    <a:pt x="542791" y="93738"/>
                  </a:lnTo>
                  <a:lnTo>
                    <a:pt x="530611" y="85516"/>
                  </a:lnTo>
                  <a:lnTo>
                    <a:pt x="515708" y="82499"/>
                  </a:lnTo>
                  <a:lnTo>
                    <a:pt x="443229" y="82499"/>
                  </a:lnTo>
                  <a:lnTo>
                    <a:pt x="443229" y="80263"/>
                  </a:lnTo>
                  <a:lnTo>
                    <a:pt x="437591" y="50220"/>
                  </a:lnTo>
                  <a:lnTo>
                    <a:pt x="422122" y="25234"/>
                  </a:lnTo>
                  <a:lnTo>
                    <a:pt x="398995" y="7697"/>
                  </a:lnTo>
                  <a:lnTo>
                    <a:pt x="370382" y="0"/>
                  </a:lnTo>
                  <a:close/>
                </a:path>
              </a:pathLst>
            </a:custGeom>
            <a:ln w="12700">
              <a:solidFill>
                <a:srgbClr val="143B6D"/>
              </a:solidFill>
            </a:ln>
          </p:spPr>
          <p:txBody>
            <a:bodyPr wrap="square" lIns="0" tIns="0" rIns="0" bIns="0" rtlCol="0"/>
            <a:lstStyle/>
            <a:p>
              <a:endParaRPr/>
            </a:p>
          </p:txBody>
        </p:sp>
        <p:pic>
          <p:nvPicPr>
            <p:cNvPr id="8" name="object 8"/>
            <p:cNvPicPr/>
            <p:nvPr/>
          </p:nvPicPr>
          <p:blipFill>
            <a:blip r:embed="rId3" cstate="print"/>
            <a:stretch>
              <a:fillRect/>
            </a:stretch>
          </p:blipFill>
          <p:spPr>
            <a:xfrm>
              <a:off x="7407424" y="4309326"/>
              <a:ext cx="151841" cy="120154"/>
            </a:xfrm>
            <a:prstGeom prst="rect">
              <a:avLst/>
            </a:prstGeom>
          </p:spPr>
        </p:pic>
        <p:pic>
          <p:nvPicPr>
            <p:cNvPr id="9" name="object 9"/>
            <p:cNvPicPr/>
            <p:nvPr/>
          </p:nvPicPr>
          <p:blipFill>
            <a:blip r:embed="rId4" cstate="print"/>
            <a:stretch>
              <a:fillRect/>
            </a:stretch>
          </p:blipFill>
          <p:spPr>
            <a:xfrm>
              <a:off x="7407419" y="4514471"/>
              <a:ext cx="151841" cy="120141"/>
            </a:xfrm>
            <a:prstGeom prst="rect">
              <a:avLst/>
            </a:prstGeom>
          </p:spPr>
        </p:pic>
        <p:pic>
          <p:nvPicPr>
            <p:cNvPr id="10" name="object 10"/>
            <p:cNvPicPr/>
            <p:nvPr/>
          </p:nvPicPr>
          <p:blipFill>
            <a:blip r:embed="rId5" cstate="print"/>
            <a:stretch>
              <a:fillRect/>
            </a:stretch>
          </p:blipFill>
          <p:spPr>
            <a:xfrm>
              <a:off x="7425674" y="4764614"/>
              <a:ext cx="115379" cy="114566"/>
            </a:xfrm>
            <a:prstGeom prst="rect">
              <a:avLst/>
            </a:prstGeom>
          </p:spPr>
        </p:pic>
        <p:sp>
          <p:nvSpPr>
            <p:cNvPr id="11" name="object 11"/>
            <p:cNvSpPr/>
            <p:nvPr/>
          </p:nvSpPr>
          <p:spPr>
            <a:xfrm>
              <a:off x="7595777" y="4381365"/>
              <a:ext cx="391795" cy="16510"/>
            </a:xfrm>
            <a:custGeom>
              <a:avLst/>
              <a:gdLst/>
              <a:ahLst/>
              <a:cxnLst/>
              <a:rect l="l" t="t" r="r" b="b"/>
              <a:pathLst>
                <a:path w="391795" h="16510">
                  <a:moveTo>
                    <a:pt x="387642" y="0"/>
                  </a:moveTo>
                  <a:lnTo>
                    <a:pt x="3644" y="0"/>
                  </a:lnTo>
                  <a:lnTo>
                    <a:pt x="0" y="3644"/>
                  </a:lnTo>
                  <a:lnTo>
                    <a:pt x="0" y="12649"/>
                  </a:lnTo>
                  <a:lnTo>
                    <a:pt x="3644" y="16306"/>
                  </a:lnTo>
                  <a:lnTo>
                    <a:pt x="8153" y="16306"/>
                  </a:lnTo>
                  <a:lnTo>
                    <a:pt x="387642" y="16306"/>
                  </a:lnTo>
                  <a:lnTo>
                    <a:pt x="391287" y="12649"/>
                  </a:lnTo>
                  <a:lnTo>
                    <a:pt x="391287" y="3644"/>
                  </a:lnTo>
                  <a:lnTo>
                    <a:pt x="387642" y="0"/>
                  </a:lnTo>
                  <a:close/>
                </a:path>
              </a:pathLst>
            </a:custGeom>
            <a:solidFill>
              <a:srgbClr val="143B6D"/>
            </a:solidFill>
          </p:spPr>
          <p:txBody>
            <a:bodyPr wrap="square" lIns="0" tIns="0" rIns="0" bIns="0" rtlCol="0"/>
            <a:lstStyle/>
            <a:p>
              <a:endParaRPr/>
            </a:p>
          </p:txBody>
        </p:sp>
        <p:sp>
          <p:nvSpPr>
            <p:cNvPr id="12" name="object 12"/>
            <p:cNvSpPr/>
            <p:nvPr/>
          </p:nvSpPr>
          <p:spPr>
            <a:xfrm>
              <a:off x="7595777" y="4381365"/>
              <a:ext cx="391795" cy="16510"/>
            </a:xfrm>
            <a:custGeom>
              <a:avLst/>
              <a:gdLst/>
              <a:ahLst/>
              <a:cxnLst/>
              <a:rect l="l" t="t" r="r" b="b"/>
              <a:pathLst>
                <a:path w="391795" h="16510">
                  <a:moveTo>
                    <a:pt x="8153" y="16306"/>
                  </a:moveTo>
                  <a:lnTo>
                    <a:pt x="383133" y="16306"/>
                  </a:lnTo>
                  <a:lnTo>
                    <a:pt x="387642" y="16306"/>
                  </a:lnTo>
                  <a:lnTo>
                    <a:pt x="391287" y="12649"/>
                  </a:lnTo>
                  <a:lnTo>
                    <a:pt x="391287" y="8140"/>
                  </a:lnTo>
                  <a:lnTo>
                    <a:pt x="391287" y="3644"/>
                  </a:lnTo>
                  <a:lnTo>
                    <a:pt x="387642" y="0"/>
                  </a:lnTo>
                  <a:lnTo>
                    <a:pt x="383133" y="0"/>
                  </a:lnTo>
                  <a:lnTo>
                    <a:pt x="8153" y="0"/>
                  </a:lnTo>
                  <a:lnTo>
                    <a:pt x="3644" y="0"/>
                  </a:lnTo>
                  <a:lnTo>
                    <a:pt x="0" y="3644"/>
                  </a:lnTo>
                  <a:lnTo>
                    <a:pt x="0" y="8140"/>
                  </a:lnTo>
                  <a:lnTo>
                    <a:pt x="0" y="12649"/>
                  </a:lnTo>
                  <a:lnTo>
                    <a:pt x="3644" y="16306"/>
                  </a:lnTo>
                  <a:lnTo>
                    <a:pt x="8153" y="16306"/>
                  </a:lnTo>
                  <a:close/>
                </a:path>
              </a:pathLst>
            </a:custGeom>
            <a:ln w="12700">
              <a:solidFill>
                <a:srgbClr val="143B6D"/>
              </a:solidFill>
            </a:ln>
          </p:spPr>
          <p:txBody>
            <a:bodyPr wrap="square" lIns="0" tIns="0" rIns="0" bIns="0" rtlCol="0"/>
            <a:lstStyle/>
            <a:p>
              <a:endParaRPr/>
            </a:p>
          </p:txBody>
        </p:sp>
        <p:sp>
          <p:nvSpPr>
            <p:cNvPr id="13" name="object 13"/>
            <p:cNvSpPr/>
            <p:nvPr/>
          </p:nvSpPr>
          <p:spPr>
            <a:xfrm>
              <a:off x="7595777" y="4586507"/>
              <a:ext cx="391795" cy="16510"/>
            </a:xfrm>
            <a:custGeom>
              <a:avLst/>
              <a:gdLst/>
              <a:ahLst/>
              <a:cxnLst/>
              <a:rect l="l" t="t" r="r" b="b"/>
              <a:pathLst>
                <a:path w="391795" h="16510">
                  <a:moveTo>
                    <a:pt x="387642" y="0"/>
                  </a:moveTo>
                  <a:lnTo>
                    <a:pt x="3644" y="0"/>
                  </a:lnTo>
                  <a:lnTo>
                    <a:pt x="0" y="3644"/>
                  </a:lnTo>
                  <a:lnTo>
                    <a:pt x="0" y="12649"/>
                  </a:lnTo>
                  <a:lnTo>
                    <a:pt x="3644" y="16294"/>
                  </a:lnTo>
                  <a:lnTo>
                    <a:pt x="8153" y="16294"/>
                  </a:lnTo>
                  <a:lnTo>
                    <a:pt x="387642" y="16294"/>
                  </a:lnTo>
                  <a:lnTo>
                    <a:pt x="391287" y="12649"/>
                  </a:lnTo>
                  <a:lnTo>
                    <a:pt x="391287" y="3644"/>
                  </a:lnTo>
                  <a:lnTo>
                    <a:pt x="387642" y="0"/>
                  </a:lnTo>
                  <a:close/>
                </a:path>
              </a:pathLst>
            </a:custGeom>
            <a:solidFill>
              <a:srgbClr val="143B6D"/>
            </a:solidFill>
          </p:spPr>
          <p:txBody>
            <a:bodyPr wrap="square" lIns="0" tIns="0" rIns="0" bIns="0" rtlCol="0"/>
            <a:lstStyle/>
            <a:p>
              <a:endParaRPr/>
            </a:p>
          </p:txBody>
        </p:sp>
        <p:sp>
          <p:nvSpPr>
            <p:cNvPr id="14" name="object 14"/>
            <p:cNvSpPr/>
            <p:nvPr/>
          </p:nvSpPr>
          <p:spPr>
            <a:xfrm>
              <a:off x="7595777" y="4586507"/>
              <a:ext cx="391795" cy="16510"/>
            </a:xfrm>
            <a:custGeom>
              <a:avLst/>
              <a:gdLst/>
              <a:ahLst/>
              <a:cxnLst/>
              <a:rect l="l" t="t" r="r" b="b"/>
              <a:pathLst>
                <a:path w="391795" h="16510">
                  <a:moveTo>
                    <a:pt x="8153" y="16294"/>
                  </a:moveTo>
                  <a:lnTo>
                    <a:pt x="383133" y="16294"/>
                  </a:lnTo>
                  <a:lnTo>
                    <a:pt x="387642" y="16294"/>
                  </a:lnTo>
                  <a:lnTo>
                    <a:pt x="391287" y="12649"/>
                  </a:lnTo>
                  <a:lnTo>
                    <a:pt x="391287" y="8140"/>
                  </a:lnTo>
                  <a:lnTo>
                    <a:pt x="391287" y="3644"/>
                  </a:lnTo>
                  <a:lnTo>
                    <a:pt x="387642" y="0"/>
                  </a:lnTo>
                  <a:lnTo>
                    <a:pt x="383133" y="0"/>
                  </a:lnTo>
                  <a:lnTo>
                    <a:pt x="8153" y="0"/>
                  </a:lnTo>
                  <a:lnTo>
                    <a:pt x="3644" y="0"/>
                  </a:lnTo>
                  <a:lnTo>
                    <a:pt x="0" y="3644"/>
                  </a:lnTo>
                  <a:lnTo>
                    <a:pt x="0" y="8140"/>
                  </a:lnTo>
                  <a:lnTo>
                    <a:pt x="0" y="12649"/>
                  </a:lnTo>
                  <a:lnTo>
                    <a:pt x="3644" y="16294"/>
                  </a:lnTo>
                  <a:lnTo>
                    <a:pt x="8153" y="16294"/>
                  </a:lnTo>
                  <a:close/>
                </a:path>
              </a:pathLst>
            </a:custGeom>
            <a:ln w="12700">
              <a:solidFill>
                <a:srgbClr val="143B6D"/>
              </a:solidFill>
            </a:ln>
          </p:spPr>
          <p:txBody>
            <a:bodyPr wrap="square" lIns="0" tIns="0" rIns="0" bIns="0" rtlCol="0"/>
            <a:lstStyle/>
            <a:p>
              <a:endParaRPr/>
            </a:p>
          </p:txBody>
        </p:sp>
        <p:sp>
          <p:nvSpPr>
            <p:cNvPr id="15" name="object 15"/>
            <p:cNvSpPr/>
            <p:nvPr/>
          </p:nvSpPr>
          <p:spPr>
            <a:xfrm>
              <a:off x="7595777" y="4791654"/>
              <a:ext cx="391795" cy="16510"/>
            </a:xfrm>
            <a:custGeom>
              <a:avLst/>
              <a:gdLst/>
              <a:ahLst/>
              <a:cxnLst/>
              <a:rect l="l" t="t" r="r" b="b"/>
              <a:pathLst>
                <a:path w="391795" h="16510">
                  <a:moveTo>
                    <a:pt x="387642" y="0"/>
                  </a:moveTo>
                  <a:lnTo>
                    <a:pt x="3644" y="0"/>
                  </a:lnTo>
                  <a:lnTo>
                    <a:pt x="0" y="3644"/>
                  </a:lnTo>
                  <a:lnTo>
                    <a:pt x="0" y="12649"/>
                  </a:lnTo>
                  <a:lnTo>
                    <a:pt x="3644" y="16306"/>
                  </a:lnTo>
                  <a:lnTo>
                    <a:pt x="8153" y="16306"/>
                  </a:lnTo>
                  <a:lnTo>
                    <a:pt x="387642" y="16306"/>
                  </a:lnTo>
                  <a:lnTo>
                    <a:pt x="391287" y="12649"/>
                  </a:lnTo>
                  <a:lnTo>
                    <a:pt x="391287" y="3644"/>
                  </a:lnTo>
                  <a:lnTo>
                    <a:pt x="387642" y="0"/>
                  </a:lnTo>
                  <a:close/>
                </a:path>
              </a:pathLst>
            </a:custGeom>
            <a:solidFill>
              <a:srgbClr val="143B6D"/>
            </a:solidFill>
          </p:spPr>
          <p:txBody>
            <a:bodyPr wrap="square" lIns="0" tIns="0" rIns="0" bIns="0" rtlCol="0"/>
            <a:lstStyle/>
            <a:p>
              <a:endParaRPr/>
            </a:p>
          </p:txBody>
        </p:sp>
        <p:sp>
          <p:nvSpPr>
            <p:cNvPr id="16" name="object 16"/>
            <p:cNvSpPr/>
            <p:nvPr/>
          </p:nvSpPr>
          <p:spPr>
            <a:xfrm>
              <a:off x="7595777" y="4791654"/>
              <a:ext cx="391795" cy="16510"/>
            </a:xfrm>
            <a:custGeom>
              <a:avLst/>
              <a:gdLst/>
              <a:ahLst/>
              <a:cxnLst/>
              <a:rect l="l" t="t" r="r" b="b"/>
              <a:pathLst>
                <a:path w="391795" h="16510">
                  <a:moveTo>
                    <a:pt x="8153" y="16306"/>
                  </a:moveTo>
                  <a:lnTo>
                    <a:pt x="383133" y="16306"/>
                  </a:lnTo>
                  <a:lnTo>
                    <a:pt x="387642" y="16306"/>
                  </a:lnTo>
                  <a:lnTo>
                    <a:pt x="391287" y="12649"/>
                  </a:lnTo>
                  <a:lnTo>
                    <a:pt x="391287" y="8140"/>
                  </a:lnTo>
                  <a:lnTo>
                    <a:pt x="391287" y="3644"/>
                  </a:lnTo>
                  <a:lnTo>
                    <a:pt x="387642" y="0"/>
                  </a:lnTo>
                  <a:lnTo>
                    <a:pt x="383133" y="0"/>
                  </a:lnTo>
                  <a:lnTo>
                    <a:pt x="8153" y="0"/>
                  </a:lnTo>
                  <a:lnTo>
                    <a:pt x="3644" y="0"/>
                  </a:lnTo>
                  <a:lnTo>
                    <a:pt x="0" y="3644"/>
                  </a:lnTo>
                  <a:lnTo>
                    <a:pt x="0" y="8140"/>
                  </a:lnTo>
                  <a:lnTo>
                    <a:pt x="0" y="12649"/>
                  </a:lnTo>
                  <a:lnTo>
                    <a:pt x="3644" y="16306"/>
                  </a:lnTo>
                  <a:lnTo>
                    <a:pt x="8153" y="16306"/>
                  </a:lnTo>
                  <a:close/>
                </a:path>
              </a:pathLst>
            </a:custGeom>
            <a:ln w="12700">
              <a:solidFill>
                <a:srgbClr val="143B6D"/>
              </a:solidFill>
            </a:ln>
          </p:spPr>
          <p:txBody>
            <a:bodyPr wrap="square" lIns="0" tIns="0" rIns="0" bIns="0" rtlCol="0"/>
            <a:lstStyle/>
            <a:p>
              <a:endParaRPr/>
            </a:p>
          </p:txBody>
        </p:sp>
      </p:grpSp>
      <p:sp>
        <p:nvSpPr>
          <p:cNvPr id="17" name="object 17"/>
          <p:cNvSpPr/>
          <p:nvPr/>
        </p:nvSpPr>
        <p:spPr>
          <a:xfrm>
            <a:off x="7947799" y="2596895"/>
            <a:ext cx="202565" cy="952500"/>
          </a:xfrm>
          <a:custGeom>
            <a:avLst/>
            <a:gdLst/>
            <a:ahLst/>
            <a:cxnLst/>
            <a:rect l="l" t="t" r="r" b="b"/>
            <a:pathLst>
              <a:path w="202565" h="952500">
                <a:moveTo>
                  <a:pt x="117386" y="824852"/>
                </a:moveTo>
                <a:lnTo>
                  <a:pt x="82867" y="824852"/>
                </a:lnTo>
                <a:lnTo>
                  <a:pt x="82867" y="944321"/>
                </a:lnTo>
                <a:lnTo>
                  <a:pt x="90576" y="952157"/>
                </a:lnTo>
                <a:lnTo>
                  <a:pt x="109651" y="952157"/>
                </a:lnTo>
                <a:lnTo>
                  <a:pt x="117386" y="944321"/>
                </a:lnTo>
                <a:lnTo>
                  <a:pt x="117386" y="824852"/>
                </a:lnTo>
                <a:close/>
              </a:path>
              <a:path w="202565" h="952500">
                <a:moveTo>
                  <a:pt x="194348" y="512470"/>
                </a:moveTo>
                <a:lnTo>
                  <a:pt x="7721" y="512470"/>
                </a:lnTo>
                <a:lnTo>
                  <a:pt x="0" y="520280"/>
                </a:lnTo>
                <a:lnTo>
                  <a:pt x="0" y="817029"/>
                </a:lnTo>
                <a:lnTo>
                  <a:pt x="7721" y="824852"/>
                </a:lnTo>
                <a:lnTo>
                  <a:pt x="194348" y="824852"/>
                </a:lnTo>
                <a:lnTo>
                  <a:pt x="202069" y="817029"/>
                </a:lnTo>
                <a:lnTo>
                  <a:pt x="202069" y="789889"/>
                </a:lnTo>
                <a:lnTo>
                  <a:pt x="34518" y="789889"/>
                </a:lnTo>
                <a:lnTo>
                  <a:pt x="34518" y="547420"/>
                </a:lnTo>
                <a:lnTo>
                  <a:pt x="202069" y="547420"/>
                </a:lnTo>
                <a:lnTo>
                  <a:pt x="202069" y="520280"/>
                </a:lnTo>
                <a:lnTo>
                  <a:pt x="194348" y="512470"/>
                </a:lnTo>
                <a:close/>
              </a:path>
              <a:path w="202565" h="952500">
                <a:moveTo>
                  <a:pt x="202069" y="547420"/>
                </a:moveTo>
                <a:lnTo>
                  <a:pt x="167551" y="547420"/>
                </a:lnTo>
                <a:lnTo>
                  <a:pt x="167551" y="789889"/>
                </a:lnTo>
                <a:lnTo>
                  <a:pt x="202069" y="789889"/>
                </a:lnTo>
                <a:lnTo>
                  <a:pt x="202069" y="547420"/>
                </a:lnTo>
                <a:close/>
              </a:path>
              <a:path w="202565" h="952500">
                <a:moveTo>
                  <a:pt x="109651" y="0"/>
                </a:moveTo>
                <a:lnTo>
                  <a:pt x="90576" y="0"/>
                </a:lnTo>
                <a:lnTo>
                  <a:pt x="82867" y="7823"/>
                </a:lnTo>
                <a:lnTo>
                  <a:pt x="82867" y="512470"/>
                </a:lnTo>
                <a:lnTo>
                  <a:pt x="117386" y="512470"/>
                </a:lnTo>
                <a:lnTo>
                  <a:pt x="117386" y="7823"/>
                </a:lnTo>
                <a:lnTo>
                  <a:pt x="109651" y="0"/>
                </a:lnTo>
                <a:close/>
              </a:path>
            </a:pathLst>
          </a:custGeom>
          <a:solidFill>
            <a:srgbClr val="143B6D"/>
          </a:solidFill>
        </p:spPr>
        <p:txBody>
          <a:bodyPr wrap="square" lIns="0" tIns="0" rIns="0" bIns="0" rtlCol="0"/>
          <a:lstStyle/>
          <a:p>
            <a:endParaRPr/>
          </a:p>
        </p:txBody>
      </p:sp>
      <p:sp>
        <p:nvSpPr>
          <p:cNvPr id="18" name="object 18"/>
          <p:cNvSpPr/>
          <p:nvPr/>
        </p:nvSpPr>
        <p:spPr>
          <a:xfrm>
            <a:off x="7599794" y="2596895"/>
            <a:ext cx="202565" cy="952500"/>
          </a:xfrm>
          <a:custGeom>
            <a:avLst/>
            <a:gdLst/>
            <a:ahLst/>
            <a:cxnLst/>
            <a:rect l="l" t="t" r="r" b="b"/>
            <a:pathLst>
              <a:path w="202565" h="952500">
                <a:moveTo>
                  <a:pt x="117373" y="433171"/>
                </a:moveTo>
                <a:lnTo>
                  <a:pt x="82854" y="433171"/>
                </a:lnTo>
                <a:lnTo>
                  <a:pt x="82854" y="944321"/>
                </a:lnTo>
                <a:lnTo>
                  <a:pt x="90576" y="952157"/>
                </a:lnTo>
                <a:lnTo>
                  <a:pt x="109639" y="952157"/>
                </a:lnTo>
                <a:lnTo>
                  <a:pt x="117373" y="944321"/>
                </a:lnTo>
                <a:lnTo>
                  <a:pt x="117373" y="433171"/>
                </a:lnTo>
                <a:close/>
              </a:path>
              <a:path w="202565" h="952500">
                <a:moveTo>
                  <a:pt x="194348" y="120764"/>
                </a:moveTo>
                <a:lnTo>
                  <a:pt x="7708" y="120764"/>
                </a:lnTo>
                <a:lnTo>
                  <a:pt x="0" y="128587"/>
                </a:lnTo>
                <a:lnTo>
                  <a:pt x="0" y="425335"/>
                </a:lnTo>
                <a:lnTo>
                  <a:pt x="7708" y="433171"/>
                </a:lnTo>
                <a:lnTo>
                  <a:pt x="194348" y="433171"/>
                </a:lnTo>
                <a:lnTo>
                  <a:pt x="202056" y="425335"/>
                </a:lnTo>
                <a:lnTo>
                  <a:pt x="202056" y="398208"/>
                </a:lnTo>
                <a:lnTo>
                  <a:pt x="34518" y="398208"/>
                </a:lnTo>
                <a:lnTo>
                  <a:pt x="34518" y="155727"/>
                </a:lnTo>
                <a:lnTo>
                  <a:pt x="202056" y="155727"/>
                </a:lnTo>
                <a:lnTo>
                  <a:pt x="202056" y="128587"/>
                </a:lnTo>
                <a:lnTo>
                  <a:pt x="194348" y="120764"/>
                </a:lnTo>
                <a:close/>
              </a:path>
              <a:path w="202565" h="952500">
                <a:moveTo>
                  <a:pt x="202056" y="155727"/>
                </a:moveTo>
                <a:lnTo>
                  <a:pt x="167551" y="155727"/>
                </a:lnTo>
                <a:lnTo>
                  <a:pt x="167551" y="398208"/>
                </a:lnTo>
                <a:lnTo>
                  <a:pt x="202056" y="398208"/>
                </a:lnTo>
                <a:lnTo>
                  <a:pt x="202056" y="155727"/>
                </a:lnTo>
                <a:close/>
              </a:path>
              <a:path w="202565" h="952500">
                <a:moveTo>
                  <a:pt x="109639" y="0"/>
                </a:moveTo>
                <a:lnTo>
                  <a:pt x="90576" y="0"/>
                </a:lnTo>
                <a:lnTo>
                  <a:pt x="82854" y="7823"/>
                </a:lnTo>
                <a:lnTo>
                  <a:pt x="82854" y="120764"/>
                </a:lnTo>
                <a:lnTo>
                  <a:pt x="117373" y="120764"/>
                </a:lnTo>
                <a:lnTo>
                  <a:pt x="117373" y="7823"/>
                </a:lnTo>
                <a:lnTo>
                  <a:pt x="109639" y="0"/>
                </a:lnTo>
                <a:close/>
              </a:path>
            </a:pathLst>
          </a:custGeom>
          <a:solidFill>
            <a:srgbClr val="143B6D"/>
          </a:solidFill>
        </p:spPr>
        <p:txBody>
          <a:bodyPr wrap="square" lIns="0" tIns="0" rIns="0" bIns="0" rtlCol="0"/>
          <a:lstStyle/>
          <a:p>
            <a:endParaRPr/>
          </a:p>
        </p:txBody>
      </p:sp>
      <p:sp>
        <p:nvSpPr>
          <p:cNvPr id="19" name="object 19"/>
          <p:cNvSpPr/>
          <p:nvPr/>
        </p:nvSpPr>
        <p:spPr>
          <a:xfrm>
            <a:off x="7251775" y="2596895"/>
            <a:ext cx="202565" cy="952500"/>
          </a:xfrm>
          <a:custGeom>
            <a:avLst/>
            <a:gdLst/>
            <a:ahLst/>
            <a:cxnLst/>
            <a:rect l="l" t="t" r="r" b="b"/>
            <a:pathLst>
              <a:path w="202565" h="952500">
                <a:moveTo>
                  <a:pt x="117373" y="629018"/>
                </a:moveTo>
                <a:lnTo>
                  <a:pt x="82854" y="629018"/>
                </a:lnTo>
                <a:lnTo>
                  <a:pt x="82854" y="944321"/>
                </a:lnTo>
                <a:lnTo>
                  <a:pt x="90589" y="952157"/>
                </a:lnTo>
                <a:lnTo>
                  <a:pt x="109639" y="952157"/>
                </a:lnTo>
                <a:lnTo>
                  <a:pt x="117373" y="944321"/>
                </a:lnTo>
                <a:lnTo>
                  <a:pt x="117373" y="629018"/>
                </a:lnTo>
                <a:close/>
              </a:path>
              <a:path w="202565" h="952500">
                <a:moveTo>
                  <a:pt x="194348" y="316611"/>
                </a:moveTo>
                <a:lnTo>
                  <a:pt x="7721" y="316611"/>
                </a:lnTo>
                <a:lnTo>
                  <a:pt x="0" y="324421"/>
                </a:lnTo>
                <a:lnTo>
                  <a:pt x="0" y="621195"/>
                </a:lnTo>
                <a:lnTo>
                  <a:pt x="7721" y="629005"/>
                </a:lnTo>
                <a:lnTo>
                  <a:pt x="17246" y="629018"/>
                </a:lnTo>
                <a:lnTo>
                  <a:pt x="194360" y="629005"/>
                </a:lnTo>
                <a:lnTo>
                  <a:pt x="202069" y="621195"/>
                </a:lnTo>
                <a:lnTo>
                  <a:pt x="202069" y="594055"/>
                </a:lnTo>
                <a:lnTo>
                  <a:pt x="34518" y="594055"/>
                </a:lnTo>
                <a:lnTo>
                  <a:pt x="34518" y="351561"/>
                </a:lnTo>
                <a:lnTo>
                  <a:pt x="202069" y="351561"/>
                </a:lnTo>
                <a:lnTo>
                  <a:pt x="202069" y="324421"/>
                </a:lnTo>
                <a:lnTo>
                  <a:pt x="194348" y="316611"/>
                </a:lnTo>
                <a:close/>
              </a:path>
              <a:path w="202565" h="952500">
                <a:moveTo>
                  <a:pt x="202069" y="351561"/>
                </a:moveTo>
                <a:lnTo>
                  <a:pt x="167551" y="351561"/>
                </a:lnTo>
                <a:lnTo>
                  <a:pt x="167551" y="594055"/>
                </a:lnTo>
                <a:lnTo>
                  <a:pt x="202069" y="594055"/>
                </a:lnTo>
                <a:lnTo>
                  <a:pt x="202069" y="351561"/>
                </a:lnTo>
                <a:close/>
              </a:path>
              <a:path w="202565" h="952500">
                <a:moveTo>
                  <a:pt x="109639" y="0"/>
                </a:moveTo>
                <a:lnTo>
                  <a:pt x="90589" y="0"/>
                </a:lnTo>
                <a:lnTo>
                  <a:pt x="82854" y="7823"/>
                </a:lnTo>
                <a:lnTo>
                  <a:pt x="82854" y="316611"/>
                </a:lnTo>
                <a:lnTo>
                  <a:pt x="117373" y="316611"/>
                </a:lnTo>
                <a:lnTo>
                  <a:pt x="117373" y="7823"/>
                </a:lnTo>
                <a:lnTo>
                  <a:pt x="109639" y="0"/>
                </a:lnTo>
                <a:close/>
              </a:path>
            </a:pathLst>
          </a:custGeom>
          <a:solidFill>
            <a:srgbClr val="143B6D"/>
          </a:solidFill>
        </p:spPr>
        <p:txBody>
          <a:bodyPr wrap="square" lIns="0" tIns="0" rIns="0" bIns="0" rtlCol="0"/>
          <a:lstStyle/>
          <a:p>
            <a:endParaRPr/>
          </a:p>
        </p:txBody>
      </p:sp>
      <p:sp>
        <p:nvSpPr>
          <p:cNvPr id="20" name="object 20"/>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21" name="object 21"/>
          <p:cNvSpPr/>
          <p:nvPr/>
        </p:nvSpPr>
        <p:spPr>
          <a:xfrm>
            <a:off x="0" y="0"/>
            <a:ext cx="457200" cy="6766559"/>
          </a:xfrm>
          <a:custGeom>
            <a:avLst/>
            <a:gdLst/>
            <a:ahLst/>
            <a:cxnLst/>
            <a:rect l="l" t="t" r="r" b="b"/>
            <a:pathLst>
              <a:path w="457200" h="6766559">
                <a:moveTo>
                  <a:pt x="457200" y="0"/>
                </a:moveTo>
                <a:lnTo>
                  <a:pt x="0" y="0"/>
                </a:lnTo>
                <a:lnTo>
                  <a:pt x="0" y="6766559"/>
                </a:lnTo>
                <a:lnTo>
                  <a:pt x="457200" y="6766559"/>
                </a:lnTo>
                <a:lnTo>
                  <a:pt x="457200" y="0"/>
                </a:lnTo>
                <a:close/>
              </a:path>
            </a:pathLst>
          </a:custGeom>
          <a:solidFill>
            <a:srgbClr val="143B6D"/>
          </a:solidFill>
        </p:spPr>
        <p:txBody>
          <a:bodyPr wrap="square" lIns="0" tIns="0" rIns="0" bIns="0" rtlCol="0"/>
          <a:lstStyle/>
          <a:p>
            <a:endParaRPr/>
          </a:p>
        </p:txBody>
      </p:sp>
      <p:sp>
        <p:nvSpPr>
          <p:cNvPr id="22" name="object 22"/>
          <p:cNvSpPr txBox="1"/>
          <p:nvPr/>
        </p:nvSpPr>
        <p:spPr>
          <a:xfrm>
            <a:off x="1048003" y="3965540"/>
            <a:ext cx="4514597" cy="2225608"/>
          </a:xfrm>
          <a:prstGeom prst="rect">
            <a:avLst/>
          </a:prstGeom>
        </p:spPr>
        <p:txBody>
          <a:bodyPr vert="horz" wrap="square" lIns="0" tIns="32384" rIns="0" bIns="0" rtlCol="0">
            <a:spAutoFit/>
          </a:bodyPr>
          <a:lstStyle/>
          <a:p>
            <a:pPr marL="12700" marR="5080">
              <a:lnSpc>
                <a:spcPts val="5700"/>
              </a:lnSpc>
              <a:spcBef>
                <a:spcPts val="254"/>
              </a:spcBef>
            </a:pPr>
            <a:r>
              <a:rPr sz="4800" dirty="0">
                <a:solidFill>
                  <a:srgbClr val="143B6D"/>
                </a:solidFill>
                <a:latin typeface="Arial" panose="020B0604020202020204" pitchFamily="34" charset="0"/>
                <a:cs typeface="Arial" panose="020B0604020202020204" pitchFamily="34" charset="0"/>
              </a:rPr>
              <a:t>External Factors  Gobbling Up  Profit</a:t>
            </a:r>
            <a:endParaRPr sz="4800" dirty="0">
              <a:latin typeface="Arial" panose="020B0604020202020204" pitchFamily="34" charset="0"/>
              <a:cs typeface="Arial" panose="020B0604020202020204" pitchFamily="34" charset="0"/>
            </a:endParaRPr>
          </a:p>
        </p:txBody>
      </p:sp>
      <p:sp>
        <p:nvSpPr>
          <p:cNvPr id="23" name="object 23"/>
          <p:cNvSpPr/>
          <p:nvPr/>
        </p:nvSpPr>
        <p:spPr>
          <a:xfrm>
            <a:off x="1060698" y="2510049"/>
            <a:ext cx="872490" cy="872490"/>
          </a:xfrm>
          <a:custGeom>
            <a:avLst/>
            <a:gdLst/>
            <a:ahLst/>
            <a:cxnLst/>
            <a:rect l="l" t="t" r="r" b="b"/>
            <a:pathLst>
              <a:path w="872489" h="872489">
                <a:moveTo>
                  <a:pt x="786942" y="0"/>
                </a:moveTo>
                <a:lnTo>
                  <a:pt x="155638" y="630999"/>
                </a:lnTo>
                <a:lnTo>
                  <a:pt x="120053" y="280809"/>
                </a:lnTo>
                <a:lnTo>
                  <a:pt x="0" y="293179"/>
                </a:lnTo>
                <a:lnTo>
                  <a:pt x="53695" y="818311"/>
                </a:lnTo>
                <a:lnTo>
                  <a:pt x="578827" y="871994"/>
                </a:lnTo>
                <a:lnTo>
                  <a:pt x="591185" y="751954"/>
                </a:lnTo>
                <a:lnTo>
                  <a:pt x="241007" y="716356"/>
                </a:lnTo>
                <a:lnTo>
                  <a:pt x="872007" y="85064"/>
                </a:lnTo>
                <a:lnTo>
                  <a:pt x="786942" y="0"/>
                </a:lnTo>
                <a:close/>
              </a:path>
            </a:pathLst>
          </a:custGeom>
          <a:solidFill>
            <a:srgbClr val="143B6D"/>
          </a:solidFill>
        </p:spPr>
        <p:txBody>
          <a:bodyPr wrap="square" lIns="0" tIns="0" rIns="0" bIns="0" rtlCol="0"/>
          <a:lstStyle/>
          <a:p>
            <a:endParaRPr/>
          </a:p>
        </p:txBody>
      </p:sp>
      <p:sp>
        <p:nvSpPr>
          <p:cNvPr id="24" name="object 24"/>
          <p:cNvSpPr/>
          <p:nvPr/>
        </p:nvSpPr>
        <p:spPr>
          <a:xfrm>
            <a:off x="2351347" y="1219405"/>
            <a:ext cx="872490" cy="872490"/>
          </a:xfrm>
          <a:custGeom>
            <a:avLst/>
            <a:gdLst/>
            <a:ahLst/>
            <a:cxnLst/>
            <a:rect l="l" t="t" r="r" b="b"/>
            <a:pathLst>
              <a:path w="872489" h="872489">
                <a:moveTo>
                  <a:pt x="293179" y="0"/>
                </a:moveTo>
                <a:lnTo>
                  <a:pt x="280822" y="120053"/>
                </a:lnTo>
                <a:lnTo>
                  <a:pt x="630999" y="155943"/>
                </a:lnTo>
                <a:lnTo>
                  <a:pt x="0" y="786930"/>
                </a:lnTo>
                <a:lnTo>
                  <a:pt x="85064" y="871994"/>
                </a:lnTo>
                <a:lnTo>
                  <a:pt x="716368" y="240995"/>
                </a:lnTo>
                <a:lnTo>
                  <a:pt x="751954" y="591185"/>
                </a:lnTo>
                <a:lnTo>
                  <a:pt x="872007" y="578815"/>
                </a:lnTo>
                <a:lnTo>
                  <a:pt x="818311" y="53682"/>
                </a:lnTo>
                <a:lnTo>
                  <a:pt x="293179" y="0"/>
                </a:lnTo>
                <a:close/>
              </a:path>
            </a:pathLst>
          </a:custGeom>
          <a:solidFill>
            <a:srgbClr val="143B6D"/>
          </a:solidFill>
        </p:spPr>
        <p:txBody>
          <a:bodyPr wrap="square" lIns="0" tIns="0" rIns="0" bIns="0" rtlCol="0"/>
          <a:lstStyle/>
          <a:p>
            <a:endParaRPr/>
          </a:p>
        </p:txBody>
      </p:sp>
      <p:sp>
        <p:nvSpPr>
          <p:cNvPr id="25" name="object 25"/>
          <p:cNvSpPr/>
          <p:nvPr/>
        </p:nvSpPr>
        <p:spPr>
          <a:xfrm>
            <a:off x="1060706" y="1219404"/>
            <a:ext cx="872490" cy="872490"/>
          </a:xfrm>
          <a:custGeom>
            <a:avLst/>
            <a:gdLst/>
            <a:ahLst/>
            <a:cxnLst/>
            <a:rect l="l" t="t" r="r" b="b"/>
            <a:pathLst>
              <a:path w="872489" h="872489">
                <a:moveTo>
                  <a:pt x="578815" y="0"/>
                </a:moveTo>
                <a:lnTo>
                  <a:pt x="53682" y="53695"/>
                </a:lnTo>
                <a:lnTo>
                  <a:pt x="0" y="578815"/>
                </a:lnTo>
                <a:lnTo>
                  <a:pt x="120040" y="591185"/>
                </a:lnTo>
                <a:lnTo>
                  <a:pt x="155638" y="240995"/>
                </a:lnTo>
                <a:lnTo>
                  <a:pt x="786930" y="871994"/>
                </a:lnTo>
                <a:lnTo>
                  <a:pt x="871994" y="786930"/>
                </a:lnTo>
                <a:lnTo>
                  <a:pt x="240995" y="155943"/>
                </a:lnTo>
                <a:lnTo>
                  <a:pt x="591184" y="120053"/>
                </a:lnTo>
                <a:lnTo>
                  <a:pt x="578815" y="0"/>
                </a:lnTo>
                <a:close/>
              </a:path>
            </a:pathLst>
          </a:custGeom>
          <a:solidFill>
            <a:srgbClr val="143B6D"/>
          </a:solidFill>
        </p:spPr>
        <p:txBody>
          <a:bodyPr wrap="square" lIns="0" tIns="0" rIns="0" bIns="0" rtlCol="0"/>
          <a:lstStyle/>
          <a:p>
            <a:endParaRPr/>
          </a:p>
        </p:txBody>
      </p:sp>
      <p:sp>
        <p:nvSpPr>
          <p:cNvPr id="26" name="object 26"/>
          <p:cNvSpPr/>
          <p:nvPr/>
        </p:nvSpPr>
        <p:spPr>
          <a:xfrm>
            <a:off x="2351351" y="2510052"/>
            <a:ext cx="872490" cy="872490"/>
          </a:xfrm>
          <a:custGeom>
            <a:avLst/>
            <a:gdLst/>
            <a:ahLst/>
            <a:cxnLst/>
            <a:rect l="l" t="t" r="r" b="b"/>
            <a:pathLst>
              <a:path w="872489" h="872489">
                <a:moveTo>
                  <a:pt x="85064" y="0"/>
                </a:moveTo>
                <a:lnTo>
                  <a:pt x="0" y="85064"/>
                </a:lnTo>
                <a:lnTo>
                  <a:pt x="630999" y="716356"/>
                </a:lnTo>
                <a:lnTo>
                  <a:pt x="280809" y="751954"/>
                </a:lnTo>
                <a:lnTo>
                  <a:pt x="293179" y="871994"/>
                </a:lnTo>
                <a:lnTo>
                  <a:pt x="818311" y="818311"/>
                </a:lnTo>
                <a:lnTo>
                  <a:pt x="871994" y="293179"/>
                </a:lnTo>
                <a:lnTo>
                  <a:pt x="751954" y="280809"/>
                </a:lnTo>
                <a:lnTo>
                  <a:pt x="716356" y="630999"/>
                </a:lnTo>
                <a:lnTo>
                  <a:pt x="85064" y="0"/>
                </a:lnTo>
                <a:close/>
              </a:path>
            </a:pathLst>
          </a:custGeom>
          <a:solidFill>
            <a:srgbClr val="143B6D"/>
          </a:solidFill>
        </p:spPr>
        <p:txBody>
          <a:bodyPr wrap="square" lIns="0" tIns="0" rIns="0" bIns="0" rtlCol="0"/>
          <a:lstStyle/>
          <a:p>
            <a:endParaRPr/>
          </a:p>
        </p:txBody>
      </p:sp>
      <p:sp>
        <p:nvSpPr>
          <p:cNvPr id="27" name="object 27"/>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pic>
        <p:nvPicPr>
          <p:cNvPr id="28" name="object 28"/>
          <p:cNvPicPr/>
          <p:nvPr/>
        </p:nvPicPr>
        <p:blipFill>
          <a:blip r:embed="rId6" cstate="print"/>
          <a:stretch>
            <a:fillRect/>
          </a:stretch>
        </p:blipFill>
        <p:spPr>
          <a:xfrm>
            <a:off x="7159155" y="5600712"/>
            <a:ext cx="1083335" cy="1061847"/>
          </a:xfrm>
          <a:prstGeom prst="rect">
            <a:avLst/>
          </a:prstGeom>
        </p:spPr>
      </p:pic>
      <p:grpSp>
        <p:nvGrpSpPr>
          <p:cNvPr id="29" name="object 29"/>
          <p:cNvGrpSpPr/>
          <p:nvPr/>
        </p:nvGrpSpPr>
        <p:grpSpPr>
          <a:xfrm>
            <a:off x="7251779" y="1219257"/>
            <a:ext cx="923290" cy="922019"/>
            <a:chOff x="7251779" y="1219257"/>
            <a:chExt cx="923290" cy="922019"/>
          </a:xfrm>
        </p:grpSpPr>
        <p:sp>
          <p:nvSpPr>
            <p:cNvPr id="30" name="object 30"/>
            <p:cNvSpPr/>
            <p:nvPr/>
          </p:nvSpPr>
          <p:spPr>
            <a:xfrm>
              <a:off x="7267143" y="1618690"/>
              <a:ext cx="706755" cy="522605"/>
            </a:xfrm>
            <a:custGeom>
              <a:avLst/>
              <a:gdLst/>
              <a:ahLst/>
              <a:cxnLst/>
              <a:rect l="l" t="t" r="r" b="b"/>
              <a:pathLst>
                <a:path w="706754" h="522605">
                  <a:moveTo>
                    <a:pt x="153568" y="261061"/>
                  </a:moveTo>
                  <a:lnTo>
                    <a:pt x="153479" y="237172"/>
                  </a:lnTo>
                  <a:lnTo>
                    <a:pt x="146697" y="230390"/>
                  </a:lnTo>
                  <a:lnTo>
                    <a:pt x="122897" y="230390"/>
                  </a:lnTo>
                  <a:lnTo>
                    <a:pt x="122897" y="491413"/>
                  </a:lnTo>
                  <a:lnTo>
                    <a:pt x="30708" y="491413"/>
                  </a:lnTo>
                  <a:lnTo>
                    <a:pt x="30708" y="261061"/>
                  </a:lnTo>
                  <a:lnTo>
                    <a:pt x="122847" y="261061"/>
                  </a:lnTo>
                  <a:lnTo>
                    <a:pt x="122897" y="491413"/>
                  </a:lnTo>
                  <a:lnTo>
                    <a:pt x="122897" y="230390"/>
                  </a:lnTo>
                  <a:lnTo>
                    <a:pt x="6921" y="230327"/>
                  </a:lnTo>
                  <a:lnTo>
                    <a:pt x="25" y="237172"/>
                  </a:lnTo>
                  <a:lnTo>
                    <a:pt x="0" y="515251"/>
                  </a:lnTo>
                  <a:lnTo>
                    <a:pt x="6870" y="522122"/>
                  </a:lnTo>
                  <a:lnTo>
                    <a:pt x="146685" y="522122"/>
                  </a:lnTo>
                  <a:lnTo>
                    <a:pt x="153555" y="515251"/>
                  </a:lnTo>
                  <a:lnTo>
                    <a:pt x="153568" y="491413"/>
                  </a:lnTo>
                  <a:lnTo>
                    <a:pt x="153568" y="261061"/>
                  </a:lnTo>
                  <a:close/>
                </a:path>
                <a:path w="706754" h="522605">
                  <a:moveTo>
                    <a:pt x="337845" y="30708"/>
                  </a:moveTo>
                  <a:lnTo>
                    <a:pt x="337832" y="6870"/>
                  </a:lnTo>
                  <a:lnTo>
                    <a:pt x="330962" y="0"/>
                  </a:lnTo>
                  <a:lnTo>
                    <a:pt x="307136" y="0"/>
                  </a:lnTo>
                  <a:lnTo>
                    <a:pt x="307136" y="491413"/>
                  </a:lnTo>
                  <a:lnTo>
                    <a:pt x="214985" y="491413"/>
                  </a:lnTo>
                  <a:lnTo>
                    <a:pt x="214985" y="30708"/>
                  </a:lnTo>
                  <a:lnTo>
                    <a:pt x="307124" y="30708"/>
                  </a:lnTo>
                  <a:lnTo>
                    <a:pt x="307136" y="491413"/>
                  </a:lnTo>
                  <a:lnTo>
                    <a:pt x="307136" y="0"/>
                  </a:lnTo>
                  <a:lnTo>
                    <a:pt x="191147" y="0"/>
                  </a:lnTo>
                  <a:lnTo>
                    <a:pt x="184277" y="6870"/>
                  </a:lnTo>
                  <a:lnTo>
                    <a:pt x="184277" y="515251"/>
                  </a:lnTo>
                  <a:lnTo>
                    <a:pt x="191147" y="522122"/>
                  </a:lnTo>
                  <a:lnTo>
                    <a:pt x="330962" y="522122"/>
                  </a:lnTo>
                  <a:lnTo>
                    <a:pt x="337832" y="515251"/>
                  </a:lnTo>
                  <a:lnTo>
                    <a:pt x="337845" y="491413"/>
                  </a:lnTo>
                  <a:lnTo>
                    <a:pt x="337845" y="30708"/>
                  </a:lnTo>
                  <a:close/>
                </a:path>
                <a:path w="706754" h="522605">
                  <a:moveTo>
                    <a:pt x="522122" y="214985"/>
                  </a:moveTo>
                  <a:lnTo>
                    <a:pt x="522109" y="191147"/>
                  </a:lnTo>
                  <a:lnTo>
                    <a:pt x="515239" y="184277"/>
                  </a:lnTo>
                  <a:lnTo>
                    <a:pt x="491451" y="184277"/>
                  </a:lnTo>
                  <a:lnTo>
                    <a:pt x="491451" y="491413"/>
                  </a:lnTo>
                  <a:lnTo>
                    <a:pt x="399262" y="491413"/>
                  </a:lnTo>
                  <a:lnTo>
                    <a:pt x="399262" y="214985"/>
                  </a:lnTo>
                  <a:lnTo>
                    <a:pt x="491401" y="214985"/>
                  </a:lnTo>
                  <a:lnTo>
                    <a:pt x="491451" y="491413"/>
                  </a:lnTo>
                  <a:lnTo>
                    <a:pt x="491451" y="184277"/>
                  </a:lnTo>
                  <a:lnTo>
                    <a:pt x="375462" y="184277"/>
                  </a:lnTo>
                  <a:lnTo>
                    <a:pt x="368592" y="191147"/>
                  </a:lnTo>
                  <a:lnTo>
                    <a:pt x="368604" y="515239"/>
                  </a:lnTo>
                  <a:lnTo>
                    <a:pt x="375475" y="522097"/>
                  </a:lnTo>
                  <a:lnTo>
                    <a:pt x="515239" y="522097"/>
                  </a:lnTo>
                  <a:lnTo>
                    <a:pt x="522097" y="515239"/>
                  </a:lnTo>
                  <a:lnTo>
                    <a:pt x="522122" y="491413"/>
                  </a:lnTo>
                  <a:lnTo>
                    <a:pt x="522122" y="214985"/>
                  </a:lnTo>
                  <a:close/>
                </a:path>
                <a:path w="706754" h="522605">
                  <a:moveTo>
                    <a:pt x="706399" y="138201"/>
                  </a:moveTo>
                  <a:lnTo>
                    <a:pt x="706386" y="114388"/>
                  </a:lnTo>
                  <a:lnTo>
                    <a:pt x="699528" y="107530"/>
                  </a:lnTo>
                  <a:lnTo>
                    <a:pt x="675690" y="107530"/>
                  </a:lnTo>
                  <a:lnTo>
                    <a:pt x="675690" y="491401"/>
                  </a:lnTo>
                  <a:lnTo>
                    <a:pt x="583539" y="491401"/>
                  </a:lnTo>
                  <a:lnTo>
                    <a:pt x="583539" y="138201"/>
                  </a:lnTo>
                  <a:lnTo>
                    <a:pt x="675678" y="138201"/>
                  </a:lnTo>
                  <a:lnTo>
                    <a:pt x="675690" y="491401"/>
                  </a:lnTo>
                  <a:lnTo>
                    <a:pt x="675690" y="107530"/>
                  </a:lnTo>
                  <a:lnTo>
                    <a:pt x="559714" y="107518"/>
                  </a:lnTo>
                  <a:lnTo>
                    <a:pt x="552843" y="114388"/>
                  </a:lnTo>
                  <a:lnTo>
                    <a:pt x="552831" y="515289"/>
                  </a:lnTo>
                  <a:lnTo>
                    <a:pt x="559701" y="522160"/>
                  </a:lnTo>
                  <a:lnTo>
                    <a:pt x="699516" y="522160"/>
                  </a:lnTo>
                  <a:lnTo>
                    <a:pt x="706386" y="515289"/>
                  </a:lnTo>
                  <a:lnTo>
                    <a:pt x="706399" y="491401"/>
                  </a:lnTo>
                  <a:lnTo>
                    <a:pt x="706399" y="138201"/>
                  </a:lnTo>
                  <a:close/>
                </a:path>
              </a:pathLst>
            </a:custGeom>
            <a:solidFill>
              <a:srgbClr val="143B6D"/>
            </a:solidFill>
          </p:spPr>
          <p:txBody>
            <a:bodyPr wrap="square" lIns="0" tIns="0" rIns="0" bIns="0" rtlCol="0"/>
            <a:lstStyle/>
            <a:p>
              <a:endParaRPr/>
            </a:p>
          </p:txBody>
        </p:sp>
        <p:pic>
          <p:nvPicPr>
            <p:cNvPr id="31" name="object 31"/>
            <p:cNvPicPr/>
            <p:nvPr/>
          </p:nvPicPr>
          <p:blipFill>
            <a:blip r:embed="rId7" cstate="print"/>
            <a:stretch>
              <a:fillRect/>
            </a:stretch>
          </p:blipFill>
          <p:spPr>
            <a:xfrm>
              <a:off x="8004292" y="1925808"/>
              <a:ext cx="153530" cy="214998"/>
            </a:xfrm>
            <a:prstGeom prst="rect">
              <a:avLst/>
            </a:prstGeom>
          </p:spPr>
        </p:pic>
        <p:sp>
          <p:nvSpPr>
            <p:cNvPr id="32" name="object 32"/>
            <p:cNvSpPr/>
            <p:nvPr/>
          </p:nvSpPr>
          <p:spPr>
            <a:xfrm>
              <a:off x="7251779" y="1219257"/>
              <a:ext cx="923290" cy="537845"/>
            </a:xfrm>
            <a:custGeom>
              <a:avLst/>
              <a:gdLst/>
              <a:ahLst/>
              <a:cxnLst/>
              <a:rect l="l" t="t" r="r" b="b"/>
              <a:pathLst>
                <a:path w="923290" h="537844">
                  <a:moveTo>
                    <a:pt x="282409" y="0"/>
                  </a:moveTo>
                  <a:lnTo>
                    <a:pt x="269951" y="241"/>
                  </a:lnTo>
                  <a:lnTo>
                    <a:pt x="264388" y="4089"/>
                  </a:lnTo>
                  <a:lnTo>
                    <a:pt x="66319" y="506920"/>
                  </a:lnTo>
                  <a:lnTo>
                    <a:pt x="0" y="506920"/>
                  </a:lnTo>
                  <a:lnTo>
                    <a:pt x="0" y="537629"/>
                  </a:lnTo>
                  <a:lnTo>
                    <a:pt x="83108" y="537641"/>
                  </a:lnTo>
                  <a:lnTo>
                    <a:pt x="88798" y="533781"/>
                  </a:lnTo>
                  <a:lnTo>
                    <a:pt x="91122" y="527900"/>
                  </a:lnTo>
                  <a:lnTo>
                    <a:pt x="277012" y="55892"/>
                  </a:lnTo>
                  <a:lnTo>
                    <a:pt x="449897" y="459346"/>
                  </a:lnTo>
                  <a:lnTo>
                    <a:pt x="458914" y="462978"/>
                  </a:lnTo>
                  <a:lnTo>
                    <a:pt x="469468" y="458495"/>
                  </a:lnTo>
                  <a:lnTo>
                    <a:pt x="471804" y="456552"/>
                  </a:lnTo>
                  <a:lnTo>
                    <a:pt x="644918" y="196773"/>
                  </a:lnTo>
                  <a:lnTo>
                    <a:pt x="757834" y="366166"/>
                  </a:lnTo>
                  <a:lnTo>
                    <a:pt x="762622" y="368744"/>
                  </a:lnTo>
                  <a:lnTo>
                    <a:pt x="829195" y="368757"/>
                  </a:lnTo>
                  <a:lnTo>
                    <a:pt x="829182" y="407949"/>
                  </a:lnTo>
                  <a:lnTo>
                    <a:pt x="836053" y="414845"/>
                  </a:lnTo>
                  <a:lnTo>
                    <a:pt x="848232" y="414858"/>
                  </a:lnTo>
                  <a:lnTo>
                    <a:pt x="851801" y="413537"/>
                  </a:lnTo>
                  <a:lnTo>
                    <a:pt x="922464" y="352933"/>
                  </a:lnTo>
                  <a:lnTo>
                    <a:pt x="923188" y="343217"/>
                  </a:lnTo>
                  <a:lnTo>
                    <a:pt x="916685" y="335661"/>
                  </a:lnTo>
                  <a:lnTo>
                    <a:pt x="914336" y="333895"/>
                  </a:lnTo>
                  <a:lnTo>
                    <a:pt x="845769" y="289826"/>
                  </a:lnTo>
                  <a:lnTo>
                    <a:pt x="836269" y="291884"/>
                  </a:lnTo>
                  <a:lnTo>
                    <a:pt x="830097" y="301498"/>
                  </a:lnTo>
                  <a:lnTo>
                    <a:pt x="829246" y="304380"/>
                  </a:lnTo>
                  <a:lnTo>
                    <a:pt x="829246" y="338035"/>
                  </a:lnTo>
                  <a:lnTo>
                    <a:pt x="776033" y="338035"/>
                  </a:lnTo>
                  <a:lnTo>
                    <a:pt x="657796" y="160591"/>
                  </a:lnTo>
                  <a:lnTo>
                    <a:pt x="653068" y="156367"/>
                  </a:lnTo>
                  <a:lnTo>
                    <a:pt x="647287" y="154357"/>
                  </a:lnTo>
                  <a:lnTo>
                    <a:pt x="641172" y="154663"/>
                  </a:lnTo>
                  <a:lnTo>
                    <a:pt x="635444" y="157391"/>
                  </a:lnTo>
                  <a:lnTo>
                    <a:pt x="633158" y="159372"/>
                  </a:lnTo>
                  <a:lnTo>
                    <a:pt x="463651" y="413385"/>
                  </a:lnTo>
                  <a:lnTo>
                    <a:pt x="288112" y="3695"/>
                  </a:lnTo>
                  <a:lnTo>
                    <a:pt x="282409" y="0"/>
                  </a:lnTo>
                  <a:close/>
                </a:path>
              </a:pathLst>
            </a:custGeom>
            <a:solidFill>
              <a:srgbClr val="143B6D"/>
            </a:solidFill>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27077" y="1099716"/>
            <a:ext cx="3423285" cy="1346200"/>
          </a:xfrm>
          <a:prstGeom prst="rect">
            <a:avLst/>
          </a:prstGeom>
        </p:spPr>
        <p:txBody>
          <a:bodyPr vert="horz" wrap="square" lIns="0" tIns="12700" rIns="0" bIns="0" rtlCol="0">
            <a:spAutoFit/>
          </a:bodyPr>
          <a:lstStyle/>
          <a:p>
            <a:pPr marL="12700" marR="5080">
              <a:lnSpc>
                <a:spcPct val="120300"/>
              </a:lnSpc>
              <a:spcBef>
                <a:spcPts val="100"/>
              </a:spcBef>
            </a:pPr>
            <a:r>
              <a:rPr sz="1800" b="1" dirty="0">
                <a:solidFill>
                  <a:srgbClr val="606061"/>
                </a:solidFill>
                <a:latin typeface="Arial" panose="020B0604020202020204" pitchFamily="34" charset="0"/>
                <a:cs typeface="Arial" panose="020B0604020202020204" pitchFamily="34" charset="0"/>
              </a:rPr>
              <a:t>Lack of True-Cost Awareness  </a:t>
            </a:r>
            <a:r>
              <a:rPr sz="1800" dirty="0">
                <a:solidFill>
                  <a:srgbClr val="606061"/>
                </a:solidFill>
                <a:latin typeface="Arial" panose="020B0604020202020204" pitchFamily="34" charset="0"/>
                <a:cs typeface="Arial" panose="020B0604020202020204" pitchFamily="34" charset="0"/>
              </a:rPr>
              <a:t>Discounts. Commodity increases.  Marketing spend. Are you really  keeping track of all the costs?</a:t>
            </a:r>
            <a:endParaRPr sz="1800" dirty="0">
              <a:latin typeface="Arial" panose="020B0604020202020204" pitchFamily="34" charset="0"/>
              <a:cs typeface="Arial" panose="020B0604020202020204" pitchFamily="34" charset="0"/>
            </a:endParaRPr>
          </a:p>
        </p:txBody>
      </p:sp>
      <p:sp>
        <p:nvSpPr>
          <p:cNvPr id="3" name="object 3"/>
          <p:cNvSpPr txBox="1"/>
          <p:nvPr/>
        </p:nvSpPr>
        <p:spPr>
          <a:xfrm>
            <a:off x="8627077" y="2750438"/>
            <a:ext cx="4899660" cy="3987165"/>
          </a:xfrm>
          <a:prstGeom prst="rect">
            <a:avLst/>
          </a:prstGeom>
        </p:spPr>
        <p:txBody>
          <a:bodyPr vert="horz" wrap="square" lIns="0" tIns="68580" rIns="0" bIns="0" rtlCol="0">
            <a:spAutoFit/>
          </a:bodyPr>
          <a:lstStyle/>
          <a:p>
            <a:pPr marL="12700">
              <a:lnSpc>
                <a:spcPct val="100000"/>
              </a:lnSpc>
              <a:spcBef>
                <a:spcPts val="540"/>
              </a:spcBef>
            </a:pPr>
            <a:r>
              <a:rPr sz="1800" b="1" dirty="0">
                <a:solidFill>
                  <a:srgbClr val="606061"/>
                </a:solidFill>
                <a:latin typeface="Arial" panose="020B0604020202020204" pitchFamily="34" charset="0"/>
                <a:cs typeface="Arial" panose="020B0604020202020204" pitchFamily="34" charset="0"/>
              </a:rPr>
              <a:t>Rebates A Mystery to Sales</a:t>
            </a:r>
            <a:endParaRPr sz="1800" dirty="0">
              <a:latin typeface="Arial" panose="020B0604020202020204" pitchFamily="34" charset="0"/>
              <a:cs typeface="Arial" panose="020B0604020202020204" pitchFamily="34" charset="0"/>
            </a:endParaRPr>
          </a:p>
          <a:p>
            <a:pPr marL="12700" marR="880744">
              <a:lnSpc>
                <a:spcPct val="120300"/>
              </a:lnSpc>
            </a:pPr>
            <a:r>
              <a:rPr sz="1800" dirty="0">
                <a:solidFill>
                  <a:srgbClr val="606061"/>
                </a:solidFill>
                <a:latin typeface="Arial" panose="020B0604020202020204" pitchFamily="34" charset="0"/>
                <a:cs typeface="Arial" panose="020B0604020202020204" pitchFamily="34" charset="0"/>
              </a:rPr>
              <a:t>A sales team who doesn’t understand  the rebates your company offers could  lead to lost revenue.</a:t>
            </a:r>
            <a:endParaRPr sz="1800" dirty="0">
              <a:latin typeface="Arial" panose="020B0604020202020204" pitchFamily="34" charset="0"/>
              <a:cs typeface="Arial" panose="020B0604020202020204" pitchFamily="34" charset="0"/>
            </a:endParaRPr>
          </a:p>
          <a:p>
            <a:pPr>
              <a:lnSpc>
                <a:spcPct val="100000"/>
              </a:lnSpc>
              <a:spcBef>
                <a:spcPts val="40"/>
              </a:spcBef>
            </a:pPr>
            <a:endParaRPr sz="2650" dirty="0">
              <a:latin typeface="Arial" panose="020B0604020202020204" pitchFamily="34" charset="0"/>
              <a:cs typeface="Arial" panose="020B0604020202020204" pitchFamily="34" charset="0"/>
            </a:endParaRPr>
          </a:p>
          <a:p>
            <a:pPr marL="12700">
              <a:lnSpc>
                <a:spcPct val="100000"/>
              </a:lnSpc>
            </a:pPr>
            <a:r>
              <a:rPr sz="1800" b="1" dirty="0">
                <a:solidFill>
                  <a:srgbClr val="606061"/>
                </a:solidFill>
                <a:latin typeface="Arial" panose="020B0604020202020204" pitchFamily="34" charset="0"/>
                <a:cs typeface="Arial" panose="020B0604020202020204" pitchFamily="34" charset="0"/>
              </a:rPr>
              <a:t>Lack of System Integration</a:t>
            </a:r>
            <a:endParaRPr sz="1800" dirty="0">
              <a:latin typeface="Arial" panose="020B0604020202020204" pitchFamily="34" charset="0"/>
              <a:cs typeface="Arial" panose="020B0604020202020204" pitchFamily="34" charset="0"/>
            </a:endParaRPr>
          </a:p>
          <a:p>
            <a:pPr marL="12700" marR="39370">
              <a:lnSpc>
                <a:spcPct val="120300"/>
              </a:lnSpc>
            </a:pPr>
            <a:r>
              <a:rPr sz="1800" dirty="0">
                <a:solidFill>
                  <a:srgbClr val="606061"/>
                </a:solidFill>
                <a:latin typeface="Arial" panose="020B0604020202020204" pitchFamily="34" charset="0"/>
                <a:cs typeface="Arial" panose="020B0604020202020204" pitchFamily="34" charset="0"/>
              </a:rPr>
              <a:t>You can’t get accurate data for all sides of your  business if your systems don’t work together.</a:t>
            </a:r>
            <a:endParaRPr sz="1800" dirty="0">
              <a:latin typeface="Arial" panose="020B0604020202020204" pitchFamily="34" charset="0"/>
              <a:cs typeface="Arial" panose="020B0604020202020204" pitchFamily="34" charset="0"/>
            </a:endParaRPr>
          </a:p>
          <a:p>
            <a:pPr>
              <a:lnSpc>
                <a:spcPct val="100000"/>
              </a:lnSpc>
              <a:spcBef>
                <a:spcPts val="40"/>
              </a:spcBef>
            </a:pPr>
            <a:endParaRPr sz="2650" dirty="0">
              <a:latin typeface="Arial" panose="020B0604020202020204" pitchFamily="34" charset="0"/>
              <a:cs typeface="Arial" panose="020B0604020202020204" pitchFamily="34" charset="0"/>
            </a:endParaRPr>
          </a:p>
          <a:p>
            <a:pPr marL="12700">
              <a:lnSpc>
                <a:spcPct val="100000"/>
              </a:lnSpc>
            </a:pPr>
            <a:r>
              <a:rPr sz="1800" b="1" dirty="0">
                <a:solidFill>
                  <a:srgbClr val="606061"/>
                </a:solidFill>
                <a:latin typeface="Arial" panose="020B0604020202020204" pitchFamily="34" charset="0"/>
                <a:cs typeface="Arial" panose="020B0604020202020204" pitchFamily="34" charset="0"/>
              </a:rPr>
              <a:t>Slow &amp; Inaccurate Customer Quotes</a:t>
            </a:r>
            <a:endParaRPr sz="1800" dirty="0">
              <a:latin typeface="Arial" panose="020B0604020202020204" pitchFamily="34" charset="0"/>
              <a:cs typeface="Arial" panose="020B0604020202020204" pitchFamily="34" charset="0"/>
            </a:endParaRPr>
          </a:p>
          <a:p>
            <a:pPr marL="12700" marR="5080">
              <a:lnSpc>
                <a:spcPct val="120300"/>
              </a:lnSpc>
            </a:pPr>
            <a:r>
              <a:rPr sz="1800" dirty="0">
                <a:solidFill>
                  <a:srgbClr val="606061"/>
                </a:solidFill>
                <a:latin typeface="Arial" panose="020B0604020202020204" pitchFamily="34" charset="0"/>
                <a:cs typeface="Arial" panose="020B0604020202020204" pitchFamily="34" charset="0"/>
              </a:rPr>
              <a:t>A lack of goal alignment between departments  can impact how fast your sales team can quote.</a:t>
            </a:r>
            <a:endParaRPr sz="1800" dirty="0">
              <a:latin typeface="Arial" panose="020B0604020202020204" pitchFamily="34" charset="0"/>
              <a:cs typeface="Arial" panose="020B0604020202020204" pitchFamily="34" charset="0"/>
            </a:endParaRPr>
          </a:p>
        </p:txBody>
      </p:sp>
      <p:sp>
        <p:nvSpPr>
          <p:cNvPr id="4" name="object 4"/>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5" name="object 5"/>
          <p:cNvSpPr/>
          <p:nvPr/>
        </p:nvSpPr>
        <p:spPr>
          <a:xfrm>
            <a:off x="0" y="0"/>
            <a:ext cx="457200" cy="6766559"/>
          </a:xfrm>
          <a:custGeom>
            <a:avLst/>
            <a:gdLst/>
            <a:ahLst/>
            <a:cxnLst/>
            <a:rect l="l" t="t" r="r" b="b"/>
            <a:pathLst>
              <a:path w="457200" h="6766559">
                <a:moveTo>
                  <a:pt x="457200" y="0"/>
                </a:moveTo>
                <a:lnTo>
                  <a:pt x="0" y="0"/>
                </a:lnTo>
                <a:lnTo>
                  <a:pt x="0" y="6766559"/>
                </a:lnTo>
                <a:lnTo>
                  <a:pt x="457200" y="6766559"/>
                </a:lnTo>
                <a:lnTo>
                  <a:pt x="457200" y="0"/>
                </a:lnTo>
                <a:close/>
              </a:path>
            </a:pathLst>
          </a:custGeom>
          <a:solidFill>
            <a:srgbClr val="143B6D"/>
          </a:solidFill>
        </p:spPr>
        <p:txBody>
          <a:bodyPr wrap="square" lIns="0" tIns="0" rIns="0" bIns="0" rtlCol="0"/>
          <a:lstStyle/>
          <a:p>
            <a:endParaRPr/>
          </a:p>
        </p:txBody>
      </p:sp>
      <p:sp>
        <p:nvSpPr>
          <p:cNvPr id="6" name="object 6"/>
          <p:cNvSpPr txBox="1"/>
          <p:nvPr/>
        </p:nvSpPr>
        <p:spPr>
          <a:xfrm>
            <a:off x="1048002" y="3965540"/>
            <a:ext cx="4133597" cy="1494639"/>
          </a:xfrm>
          <a:prstGeom prst="rect">
            <a:avLst/>
          </a:prstGeom>
        </p:spPr>
        <p:txBody>
          <a:bodyPr vert="horz" wrap="square" lIns="0" tIns="32384" rIns="0" bIns="0" rtlCol="0">
            <a:spAutoFit/>
          </a:bodyPr>
          <a:lstStyle/>
          <a:p>
            <a:pPr marL="12700" marR="5080">
              <a:lnSpc>
                <a:spcPts val="5700"/>
              </a:lnSpc>
              <a:spcBef>
                <a:spcPts val="254"/>
              </a:spcBef>
            </a:pPr>
            <a:r>
              <a:rPr sz="4800" dirty="0">
                <a:solidFill>
                  <a:srgbClr val="143B6D"/>
                </a:solidFill>
                <a:latin typeface="Arial" panose="020B0604020202020204" pitchFamily="34" charset="0"/>
                <a:cs typeface="Arial" panose="020B0604020202020204" pitchFamily="34" charset="0"/>
              </a:rPr>
              <a:t>Internal  Factors At Play</a:t>
            </a:r>
            <a:endParaRPr sz="4800" dirty="0">
              <a:latin typeface="Arial" panose="020B0604020202020204" pitchFamily="34" charset="0"/>
              <a:cs typeface="Arial" panose="020B0604020202020204" pitchFamily="34" charset="0"/>
            </a:endParaRPr>
          </a:p>
        </p:txBody>
      </p:sp>
      <p:grpSp>
        <p:nvGrpSpPr>
          <p:cNvPr id="7" name="object 7"/>
          <p:cNvGrpSpPr/>
          <p:nvPr/>
        </p:nvGrpSpPr>
        <p:grpSpPr>
          <a:xfrm>
            <a:off x="7361867" y="1206708"/>
            <a:ext cx="665480" cy="1180465"/>
            <a:chOff x="7361867" y="1206708"/>
            <a:chExt cx="665480" cy="1180465"/>
          </a:xfrm>
        </p:grpSpPr>
        <p:sp>
          <p:nvSpPr>
            <p:cNvPr id="8" name="object 8"/>
            <p:cNvSpPr/>
            <p:nvPr/>
          </p:nvSpPr>
          <p:spPr>
            <a:xfrm>
              <a:off x="7365042" y="1209883"/>
              <a:ext cx="659130" cy="1174115"/>
            </a:xfrm>
            <a:custGeom>
              <a:avLst/>
              <a:gdLst/>
              <a:ahLst/>
              <a:cxnLst/>
              <a:rect l="l" t="t" r="r" b="b"/>
              <a:pathLst>
                <a:path w="659129" h="1174114">
                  <a:moveTo>
                    <a:pt x="476516" y="143167"/>
                  </a:moveTo>
                  <a:lnTo>
                    <a:pt x="181559" y="143167"/>
                  </a:lnTo>
                  <a:lnTo>
                    <a:pt x="177838" y="144894"/>
                  </a:lnTo>
                  <a:lnTo>
                    <a:pt x="174980" y="148031"/>
                  </a:lnTo>
                  <a:lnTo>
                    <a:pt x="3162" y="348500"/>
                  </a:lnTo>
                  <a:lnTo>
                    <a:pt x="2578" y="349072"/>
                  </a:lnTo>
                  <a:lnTo>
                    <a:pt x="2578" y="349643"/>
                  </a:lnTo>
                  <a:lnTo>
                    <a:pt x="2285" y="350227"/>
                  </a:lnTo>
                  <a:lnTo>
                    <a:pt x="1155" y="351942"/>
                  </a:lnTo>
                  <a:lnTo>
                    <a:pt x="863" y="353072"/>
                  </a:lnTo>
                  <a:lnTo>
                    <a:pt x="571" y="353948"/>
                  </a:lnTo>
                  <a:lnTo>
                    <a:pt x="363" y="354799"/>
                  </a:lnTo>
                  <a:lnTo>
                    <a:pt x="292" y="356514"/>
                  </a:lnTo>
                  <a:lnTo>
                    <a:pt x="0" y="357098"/>
                  </a:lnTo>
                  <a:lnTo>
                    <a:pt x="0" y="1167803"/>
                  </a:lnTo>
                  <a:lnTo>
                    <a:pt x="6311" y="1174102"/>
                  </a:lnTo>
                  <a:lnTo>
                    <a:pt x="652360" y="1174102"/>
                  </a:lnTo>
                  <a:lnTo>
                    <a:pt x="658647" y="1167803"/>
                  </a:lnTo>
                  <a:lnTo>
                    <a:pt x="658647" y="1145463"/>
                  </a:lnTo>
                  <a:lnTo>
                    <a:pt x="28359" y="1145463"/>
                  </a:lnTo>
                  <a:lnTo>
                    <a:pt x="28359" y="1059548"/>
                  </a:lnTo>
                  <a:lnTo>
                    <a:pt x="658647" y="1059548"/>
                  </a:lnTo>
                  <a:lnTo>
                    <a:pt x="658647" y="1030922"/>
                  </a:lnTo>
                  <a:lnTo>
                    <a:pt x="28359" y="1030922"/>
                  </a:lnTo>
                  <a:lnTo>
                    <a:pt x="28359" y="363105"/>
                  </a:lnTo>
                  <a:lnTo>
                    <a:pt x="192443" y="171818"/>
                  </a:lnTo>
                  <a:lnTo>
                    <a:pt x="504066" y="171818"/>
                  </a:lnTo>
                  <a:lnTo>
                    <a:pt x="483679" y="148031"/>
                  </a:lnTo>
                  <a:lnTo>
                    <a:pt x="480250" y="144894"/>
                  </a:lnTo>
                  <a:lnTo>
                    <a:pt x="476516" y="143167"/>
                  </a:lnTo>
                  <a:close/>
                </a:path>
                <a:path w="659129" h="1174114">
                  <a:moveTo>
                    <a:pt x="658647" y="1059548"/>
                  </a:moveTo>
                  <a:lnTo>
                    <a:pt x="629729" y="1059548"/>
                  </a:lnTo>
                  <a:lnTo>
                    <a:pt x="629729" y="1145463"/>
                  </a:lnTo>
                  <a:lnTo>
                    <a:pt x="658647" y="1145463"/>
                  </a:lnTo>
                  <a:lnTo>
                    <a:pt x="658647" y="1059548"/>
                  </a:lnTo>
                  <a:close/>
                </a:path>
                <a:path w="659129" h="1174114">
                  <a:moveTo>
                    <a:pt x="504066" y="171818"/>
                  </a:moveTo>
                  <a:lnTo>
                    <a:pt x="465632" y="171818"/>
                  </a:lnTo>
                  <a:lnTo>
                    <a:pt x="629729" y="363105"/>
                  </a:lnTo>
                  <a:lnTo>
                    <a:pt x="629729" y="1030922"/>
                  </a:lnTo>
                  <a:lnTo>
                    <a:pt x="658647" y="1030922"/>
                  </a:lnTo>
                  <a:lnTo>
                    <a:pt x="658552" y="357098"/>
                  </a:lnTo>
                  <a:lnTo>
                    <a:pt x="658355" y="356514"/>
                  </a:lnTo>
                  <a:lnTo>
                    <a:pt x="658355" y="354799"/>
                  </a:lnTo>
                  <a:lnTo>
                    <a:pt x="657796" y="353072"/>
                  </a:lnTo>
                  <a:lnTo>
                    <a:pt x="657504" y="352234"/>
                  </a:lnTo>
                  <a:lnTo>
                    <a:pt x="656932" y="351370"/>
                  </a:lnTo>
                  <a:lnTo>
                    <a:pt x="655497" y="348500"/>
                  </a:lnTo>
                  <a:lnTo>
                    <a:pt x="504066" y="171818"/>
                  </a:lnTo>
                  <a:close/>
                </a:path>
                <a:path w="659129" h="1174114">
                  <a:moveTo>
                    <a:pt x="337057" y="0"/>
                  </a:moveTo>
                  <a:lnTo>
                    <a:pt x="321030" y="0"/>
                  </a:lnTo>
                  <a:lnTo>
                    <a:pt x="314718" y="6286"/>
                  </a:lnTo>
                  <a:lnTo>
                    <a:pt x="314718" y="143167"/>
                  </a:lnTo>
                  <a:lnTo>
                    <a:pt x="343369" y="143167"/>
                  </a:lnTo>
                  <a:lnTo>
                    <a:pt x="343369" y="6286"/>
                  </a:lnTo>
                  <a:lnTo>
                    <a:pt x="337057" y="0"/>
                  </a:lnTo>
                  <a:close/>
                </a:path>
              </a:pathLst>
            </a:custGeom>
            <a:solidFill>
              <a:srgbClr val="143B6D"/>
            </a:solidFill>
          </p:spPr>
          <p:txBody>
            <a:bodyPr wrap="square" lIns="0" tIns="0" rIns="0" bIns="0" rtlCol="0"/>
            <a:lstStyle/>
            <a:p>
              <a:endParaRPr/>
            </a:p>
          </p:txBody>
        </p:sp>
        <p:sp>
          <p:nvSpPr>
            <p:cNvPr id="9" name="object 9"/>
            <p:cNvSpPr/>
            <p:nvPr/>
          </p:nvSpPr>
          <p:spPr>
            <a:xfrm>
              <a:off x="7365042" y="1209883"/>
              <a:ext cx="659130" cy="1174115"/>
            </a:xfrm>
            <a:custGeom>
              <a:avLst/>
              <a:gdLst/>
              <a:ahLst/>
              <a:cxnLst/>
              <a:rect l="l" t="t" r="r" b="b"/>
              <a:pathLst>
                <a:path w="659129" h="1174114">
                  <a:moveTo>
                    <a:pt x="465632" y="171818"/>
                  </a:moveTo>
                  <a:lnTo>
                    <a:pt x="629729" y="363105"/>
                  </a:lnTo>
                  <a:lnTo>
                    <a:pt x="629729" y="1030922"/>
                  </a:lnTo>
                  <a:lnTo>
                    <a:pt x="28359" y="1030922"/>
                  </a:lnTo>
                  <a:lnTo>
                    <a:pt x="28359" y="363105"/>
                  </a:lnTo>
                  <a:lnTo>
                    <a:pt x="192443" y="171818"/>
                  </a:lnTo>
                  <a:lnTo>
                    <a:pt x="465632" y="171818"/>
                  </a:lnTo>
                  <a:close/>
                </a:path>
                <a:path w="659129" h="1174114">
                  <a:moveTo>
                    <a:pt x="629729" y="1145463"/>
                  </a:moveTo>
                  <a:lnTo>
                    <a:pt x="28359" y="1145463"/>
                  </a:lnTo>
                  <a:lnTo>
                    <a:pt x="28359" y="1059548"/>
                  </a:lnTo>
                  <a:lnTo>
                    <a:pt x="629729" y="1059548"/>
                  </a:lnTo>
                  <a:lnTo>
                    <a:pt x="629729" y="1145463"/>
                  </a:lnTo>
                  <a:close/>
                </a:path>
                <a:path w="659129" h="1174114">
                  <a:moveTo>
                    <a:pt x="329044" y="0"/>
                  </a:moveTo>
                  <a:lnTo>
                    <a:pt x="321030" y="0"/>
                  </a:lnTo>
                  <a:lnTo>
                    <a:pt x="314718" y="6286"/>
                  </a:lnTo>
                  <a:lnTo>
                    <a:pt x="314718" y="14312"/>
                  </a:lnTo>
                  <a:lnTo>
                    <a:pt x="314718" y="143167"/>
                  </a:lnTo>
                  <a:lnTo>
                    <a:pt x="185851" y="143167"/>
                  </a:lnTo>
                  <a:lnTo>
                    <a:pt x="181559" y="143167"/>
                  </a:lnTo>
                  <a:lnTo>
                    <a:pt x="177838" y="144894"/>
                  </a:lnTo>
                  <a:lnTo>
                    <a:pt x="174980" y="148031"/>
                  </a:lnTo>
                  <a:lnTo>
                    <a:pt x="3162" y="348500"/>
                  </a:lnTo>
                  <a:lnTo>
                    <a:pt x="2578" y="349072"/>
                  </a:lnTo>
                  <a:lnTo>
                    <a:pt x="2578" y="349643"/>
                  </a:lnTo>
                  <a:lnTo>
                    <a:pt x="2285" y="350227"/>
                  </a:lnTo>
                  <a:lnTo>
                    <a:pt x="1727" y="351066"/>
                  </a:lnTo>
                  <a:lnTo>
                    <a:pt x="1155" y="351942"/>
                  </a:lnTo>
                  <a:lnTo>
                    <a:pt x="863" y="353072"/>
                  </a:lnTo>
                  <a:lnTo>
                    <a:pt x="571" y="353948"/>
                  </a:lnTo>
                  <a:lnTo>
                    <a:pt x="292" y="355091"/>
                  </a:lnTo>
                  <a:lnTo>
                    <a:pt x="292" y="355955"/>
                  </a:lnTo>
                  <a:lnTo>
                    <a:pt x="292" y="356514"/>
                  </a:lnTo>
                  <a:lnTo>
                    <a:pt x="0" y="357098"/>
                  </a:lnTo>
                  <a:lnTo>
                    <a:pt x="0" y="357949"/>
                  </a:lnTo>
                  <a:lnTo>
                    <a:pt x="0" y="1159789"/>
                  </a:lnTo>
                  <a:lnTo>
                    <a:pt x="0" y="1167803"/>
                  </a:lnTo>
                  <a:lnTo>
                    <a:pt x="6311" y="1174102"/>
                  </a:lnTo>
                  <a:lnTo>
                    <a:pt x="14325" y="1174102"/>
                  </a:lnTo>
                  <a:lnTo>
                    <a:pt x="644334" y="1174102"/>
                  </a:lnTo>
                  <a:lnTo>
                    <a:pt x="652360" y="1174102"/>
                  </a:lnTo>
                  <a:lnTo>
                    <a:pt x="658647" y="1167803"/>
                  </a:lnTo>
                  <a:lnTo>
                    <a:pt x="658647" y="1159789"/>
                  </a:lnTo>
                  <a:lnTo>
                    <a:pt x="658647" y="357949"/>
                  </a:lnTo>
                  <a:lnTo>
                    <a:pt x="658647" y="357377"/>
                  </a:lnTo>
                  <a:lnTo>
                    <a:pt x="658355" y="356514"/>
                  </a:lnTo>
                  <a:lnTo>
                    <a:pt x="658355" y="355942"/>
                  </a:lnTo>
                  <a:lnTo>
                    <a:pt x="658355" y="354799"/>
                  </a:lnTo>
                  <a:lnTo>
                    <a:pt x="658088" y="353948"/>
                  </a:lnTo>
                  <a:lnTo>
                    <a:pt x="657796" y="353072"/>
                  </a:lnTo>
                  <a:lnTo>
                    <a:pt x="657504" y="352234"/>
                  </a:lnTo>
                  <a:lnTo>
                    <a:pt x="656932" y="351370"/>
                  </a:lnTo>
                  <a:lnTo>
                    <a:pt x="656361" y="350227"/>
                  </a:lnTo>
                  <a:lnTo>
                    <a:pt x="655497" y="348500"/>
                  </a:lnTo>
                  <a:lnTo>
                    <a:pt x="483679" y="148031"/>
                  </a:lnTo>
                  <a:lnTo>
                    <a:pt x="480250" y="144894"/>
                  </a:lnTo>
                  <a:lnTo>
                    <a:pt x="476516" y="143167"/>
                  </a:lnTo>
                  <a:lnTo>
                    <a:pt x="472224" y="143167"/>
                  </a:lnTo>
                  <a:lnTo>
                    <a:pt x="343369" y="143167"/>
                  </a:lnTo>
                  <a:lnTo>
                    <a:pt x="343369" y="14312"/>
                  </a:lnTo>
                  <a:lnTo>
                    <a:pt x="343369" y="6286"/>
                  </a:lnTo>
                  <a:lnTo>
                    <a:pt x="337057" y="0"/>
                  </a:lnTo>
                  <a:lnTo>
                    <a:pt x="329044" y="0"/>
                  </a:lnTo>
                  <a:close/>
                </a:path>
              </a:pathLst>
            </a:custGeom>
            <a:ln w="6350">
              <a:solidFill>
                <a:srgbClr val="143B6D"/>
              </a:solidFill>
            </a:ln>
          </p:spPr>
          <p:txBody>
            <a:bodyPr wrap="square" lIns="0" tIns="0" rIns="0" bIns="0" rtlCol="0"/>
            <a:lstStyle/>
            <a:p>
              <a:endParaRPr/>
            </a:p>
          </p:txBody>
        </p:sp>
        <p:pic>
          <p:nvPicPr>
            <p:cNvPr id="10" name="object 10"/>
            <p:cNvPicPr/>
            <p:nvPr/>
          </p:nvPicPr>
          <p:blipFill>
            <a:blip r:embed="rId2" cstate="print"/>
            <a:stretch>
              <a:fillRect/>
            </a:stretch>
          </p:blipFill>
          <p:spPr>
            <a:xfrm>
              <a:off x="7590686" y="1521703"/>
              <a:ext cx="206819" cy="206806"/>
            </a:xfrm>
            <a:prstGeom prst="rect">
              <a:avLst/>
            </a:prstGeom>
          </p:spPr>
        </p:pic>
        <p:sp>
          <p:nvSpPr>
            <p:cNvPr id="11" name="object 11"/>
            <p:cNvSpPr/>
            <p:nvPr/>
          </p:nvSpPr>
          <p:spPr>
            <a:xfrm>
              <a:off x="7614247" y="1857324"/>
              <a:ext cx="164465" cy="279400"/>
            </a:xfrm>
            <a:custGeom>
              <a:avLst/>
              <a:gdLst/>
              <a:ahLst/>
              <a:cxnLst/>
              <a:rect l="l" t="t" r="r" b="b"/>
              <a:pathLst>
                <a:path w="164465" h="279400">
                  <a:moveTo>
                    <a:pt x="92900" y="246024"/>
                  </a:moveTo>
                  <a:lnTo>
                    <a:pt x="65316" y="246024"/>
                  </a:lnTo>
                  <a:lnTo>
                    <a:pt x="65316" y="279285"/>
                  </a:lnTo>
                  <a:lnTo>
                    <a:pt x="92900" y="279285"/>
                  </a:lnTo>
                  <a:lnTo>
                    <a:pt x="92900" y="246024"/>
                  </a:lnTo>
                  <a:close/>
                </a:path>
                <a:path w="164465" h="279400">
                  <a:moveTo>
                    <a:pt x="143377" y="20408"/>
                  </a:moveTo>
                  <a:lnTo>
                    <a:pt x="90347" y="20408"/>
                  </a:lnTo>
                  <a:lnTo>
                    <a:pt x="98678" y="21678"/>
                  </a:lnTo>
                  <a:lnTo>
                    <a:pt x="113334" y="26708"/>
                  </a:lnTo>
                  <a:lnTo>
                    <a:pt x="138810" y="55994"/>
                  </a:lnTo>
                  <a:lnTo>
                    <a:pt x="140144" y="62369"/>
                  </a:lnTo>
                  <a:lnTo>
                    <a:pt x="140144" y="76225"/>
                  </a:lnTo>
                  <a:lnTo>
                    <a:pt x="117335" y="112052"/>
                  </a:lnTo>
                  <a:lnTo>
                    <a:pt x="99695" y="128752"/>
                  </a:lnTo>
                  <a:lnTo>
                    <a:pt x="93891" y="134416"/>
                  </a:lnTo>
                  <a:lnTo>
                    <a:pt x="70408" y="172707"/>
                  </a:lnTo>
                  <a:lnTo>
                    <a:pt x="67563" y="210502"/>
                  </a:lnTo>
                  <a:lnTo>
                    <a:pt x="89496" y="210502"/>
                  </a:lnTo>
                  <a:lnTo>
                    <a:pt x="89577" y="200344"/>
                  </a:lnTo>
                  <a:lnTo>
                    <a:pt x="89738" y="195199"/>
                  </a:lnTo>
                  <a:lnTo>
                    <a:pt x="106503" y="153301"/>
                  </a:lnTo>
                  <a:lnTo>
                    <a:pt x="122703" y="137098"/>
                  </a:lnTo>
                  <a:lnTo>
                    <a:pt x="128231" y="131941"/>
                  </a:lnTo>
                  <a:lnTo>
                    <a:pt x="156959" y="99580"/>
                  </a:lnTo>
                  <a:lnTo>
                    <a:pt x="164325" y="71043"/>
                  </a:lnTo>
                  <a:lnTo>
                    <a:pt x="163972" y="63275"/>
                  </a:lnTo>
                  <a:lnTo>
                    <a:pt x="147391" y="24340"/>
                  </a:lnTo>
                  <a:lnTo>
                    <a:pt x="143377" y="20408"/>
                  </a:lnTo>
                  <a:close/>
                </a:path>
                <a:path w="164465" h="279400">
                  <a:moveTo>
                    <a:pt x="81927" y="0"/>
                  </a:moveTo>
                  <a:lnTo>
                    <a:pt x="40450" y="9391"/>
                  </a:lnTo>
                  <a:lnTo>
                    <a:pt x="11451" y="35578"/>
                  </a:lnTo>
                  <a:lnTo>
                    <a:pt x="0" y="75035"/>
                  </a:lnTo>
                  <a:lnTo>
                    <a:pt x="317" y="84277"/>
                  </a:lnTo>
                  <a:lnTo>
                    <a:pt x="22974" y="84277"/>
                  </a:lnTo>
                  <a:lnTo>
                    <a:pt x="23052" y="77599"/>
                  </a:lnTo>
                  <a:lnTo>
                    <a:pt x="23676" y="71043"/>
                  </a:lnTo>
                  <a:lnTo>
                    <a:pt x="42506" y="33134"/>
                  </a:lnTo>
                  <a:lnTo>
                    <a:pt x="80987" y="20408"/>
                  </a:lnTo>
                  <a:lnTo>
                    <a:pt x="143377" y="20408"/>
                  </a:lnTo>
                  <a:lnTo>
                    <a:pt x="142417" y="19469"/>
                  </a:lnTo>
                  <a:lnTo>
                    <a:pt x="100220" y="1274"/>
                  </a:lnTo>
                  <a:lnTo>
                    <a:pt x="91321" y="318"/>
                  </a:lnTo>
                  <a:lnTo>
                    <a:pt x="81927" y="0"/>
                  </a:lnTo>
                  <a:close/>
                </a:path>
              </a:pathLst>
            </a:custGeom>
            <a:solidFill>
              <a:srgbClr val="143B6D"/>
            </a:solidFill>
          </p:spPr>
          <p:txBody>
            <a:bodyPr wrap="square" lIns="0" tIns="0" rIns="0" bIns="0" rtlCol="0"/>
            <a:lstStyle/>
            <a:p>
              <a:endParaRPr/>
            </a:p>
          </p:txBody>
        </p:sp>
        <p:sp>
          <p:nvSpPr>
            <p:cNvPr id="12" name="object 12"/>
            <p:cNvSpPr/>
            <p:nvPr/>
          </p:nvSpPr>
          <p:spPr>
            <a:xfrm>
              <a:off x="7679563" y="2103348"/>
              <a:ext cx="27940" cy="33655"/>
            </a:xfrm>
            <a:custGeom>
              <a:avLst/>
              <a:gdLst/>
              <a:ahLst/>
              <a:cxnLst/>
              <a:rect l="l" t="t" r="r" b="b"/>
              <a:pathLst>
                <a:path w="27940" h="33655">
                  <a:moveTo>
                    <a:pt x="0" y="0"/>
                  </a:moveTo>
                  <a:lnTo>
                    <a:pt x="27584" y="0"/>
                  </a:lnTo>
                  <a:lnTo>
                    <a:pt x="27584" y="33261"/>
                  </a:lnTo>
                  <a:lnTo>
                    <a:pt x="0" y="33261"/>
                  </a:lnTo>
                  <a:lnTo>
                    <a:pt x="0" y="0"/>
                  </a:lnTo>
                  <a:close/>
                </a:path>
              </a:pathLst>
            </a:custGeom>
            <a:ln w="6350">
              <a:solidFill>
                <a:srgbClr val="143B6D"/>
              </a:solidFill>
            </a:ln>
          </p:spPr>
          <p:txBody>
            <a:bodyPr wrap="square" lIns="0" tIns="0" rIns="0" bIns="0" rtlCol="0"/>
            <a:lstStyle/>
            <a:p>
              <a:endParaRPr/>
            </a:p>
          </p:txBody>
        </p:sp>
        <p:pic>
          <p:nvPicPr>
            <p:cNvPr id="13" name="object 13"/>
            <p:cNvPicPr/>
            <p:nvPr/>
          </p:nvPicPr>
          <p:blipFill>
            <a:blip r:embed="rId3" cstate="print"/>
            <a:stretch>
              <a:fillRect/>
            </a:stretch>
          </p:blipFill>
          <p:spPr>
            <a:xfrm>
              <a:off x="7611072" y="1854149"/>
              <a:ext cx="170675" cy="216852"/>
            </a:xfrm>
            <a:prstGeom prst="rect">
              <a:avLst/>
            </a:prstGeom>
          </p:spPr>
        </p:pic>
      </p:grpSp>
      <p:sp>
        <p:nvSpPr>
          <p:cNvPr id="14" name="object 14"/>
          <p:cNvSpPr/>
          <p:nvPr/>
        </p:nvSpPr>
        <p:spPr>
          <a:xfrm>
            <a:off x="7384936" y="2821736"/>
            <a:ext cx="688975" cy="1067435"/>
          </a:xfrm>
          <a:custGeom>
            <a:avLst/>
            <a:gdLst/>
            <a:ahLst/>
            <a:cxnLst/>
            <a:rect l="l" t="t" r="r" b="b"/>
            <a:pathLst>
              <a:path w="688975" h="1067435">
                <a:moveTo>
                  <a:pt x="238442" y="773798"/>
                </a:moveTo>
                <a:lnTo>
                  <a:pt x="230682" y="766064"/>
                </a:lnTo>
                <a:lnTo>
                  <a:pt x="129120" y="766064"/>
                </a:lnTo>
                <a:lnTo>
                  <a:pt x="121373" y="773798"/>
                </a:lnTo>
                <a:lnTo>
                  <a:pt x="121373" y="792746"/>
                </a:lnTo>
                <a:lnTo>
                  <a:pt x="129120" y="800481"/>
                </a:lnTo>
                <a:lnTo>
                  <a:pt x="230682" y="800481"/>
                </a:lnTo>
                <a:lnTo>
                  <a:pt x="238442" y="792746"/>
                </a:lnTo>
                <a:lnTo>
                  <a:pt x="238442" y="773798"/>
                </a:lnTo>
                <a:close/>
              </a:path>
              <a:path w="688975" h="1067435">
                <a:moveTo>
                  <a:pt x="346875" y="544842"/>
                </a:moveTo>
                <a:lnTo>
                  <a:pt x="336854" y="506971"/>
                </a:lnTo>
                <a:lnTo>
                  <a:pt x="334835" y="503847"/>
                </a:lnTo>
                <a:lnTo>
                  <a:pt x="330339" y="498398"/>
                </a:lnTo>
                <a:lnTo>
                  <a:pt x="325348" y="493191"/>
                </a:lnTo>
                <a:lnTo>
                  <a:pt x="319366" y="488353"/>
                </a:lnTo>
                <a:lnTo>
                  <a:pt x="315023" y="485508"/>
                </a:lnTo>
                <a:lnTo>
                  <a:pt x="315023" y="543979"/>
                </a:lnTo>
                <a:lnTo>
                  <a:pt x="314210" y="552526"/>
                </a:lnTo>
                <a:lnTo>
                  <a:pt x="284480" y="578510"/>
                </a:lnTo>
                <a:lnTo>
                  <a:pt x="262521" y="580986"/>
                </a:lnTo>
                <a:lnTo>
                  <a:pt x="250913" y="580351"/>
                </a:lnTo>
                <a:lnTo>
                  <a:pt x="213360" y="559689"/>
                </a:lnTo>
                <a:lnTo>
                  <a:pt x="210019" y="543979"/>
                </a:lnTo>
                <a:lnTo>
                  <a:pt x="210845" y="535444"/>
                </a:lnTo>
                <a:lnTo>
                  <a:pt x="240588" y="509447"/>
                </a:lnTo>
                <a:lnTo>
                  <a:pt x="262521" y="506971"/>
                </a:lnTo>
                <a:lnTo>
                  <a:pt x="274142" y="507606"/>
                </a:lnTo>
                <a:lnTo>
                  <a:pt x="311696" y="528281"/>
                </a:lnTo>
                <a:lnTo>
                  <a:pt x="315023" y="543979"/>
                </a:lnTo>
                <a:lnTo>
                  <a:pt x="315023" y="485508"/>
                </a:lnTo>
                <a:lnTo>
                  <a:pt x="272529" y="472871"/>
                </a:lnTo>
                <a:lnTo>
                  <a:pt x="262521" y="472541"/>
                </a:lnTo>
                <a:lnTo>
                  <a:pt x="252526" y="472744"/>
                </a:lnTo>
                <a:lnTo>
                  <a:pt x="211747" y="484479"/>
                </a:lnTo>
                <a:lnTo>
                  <a:pt x="183337" y="516445"/>
                </a:lnTo>
                <a:lnTo>
                  <a:pt x="178168" y="544842"/>
                </a:lnTo>
                <a:lnTo>
                  <a:pt x="178511" y="552526"/>
                </a:lnTo>
                <a:lnTo>
                  <a:pt x="194716" y="591286"/>
                </a:lnTo>
                <a:lnTo>
                  <a:pt x="234442" y="614235"/>
                </a:lnTo>
                <a:lnTo>
                  <a:pt x="262521" y="617143"/>
                </a:lnTo>
                <a:lnTo>
                  <a:pt x="272529" y="616826"/>
                </a:lnTo>
                <a:lnTo>
                  <a:pt x="313309" y="605205"/>
                </a:lnTo>
                <a:lnTo>
                  <a:pt x="337743" y="580986"/>
                </a:lnTo>
                <a:lnTo>
                  <a:pt x="338683" y="579539"/>
                </a:lnTo>
                <a:lnTo>
                  <a:pt x="341718" y="573252"/>
                </a:lnTo>
                <a:lnTo>
                  <a:pt x="343979" y="566635"/>
                </a:lnTo>
                <a:lnTo>
                  <a:pt x="345592" y="559689"/>
                </a:lnTo>
                <a:lnTo>
                  <a:pt x="346557" y="552399"/>
                </a:lnTo>
                <a:lnTo>
                  <a:pt x="346875" y="544842"/>
                </a:lnTo>
                <a:close/>
              </a:path>
              <a:path w="688975" h="1067435">
                <a:moveTo>
                  <a:pt x="402831" y="773798"/>
                </a:moveTo>
                <a:lnTo>
                  <a:pt x="395084" y="766064"/>
                </a:lnTo>
                <a:lnTo>
                  <a:pt x="293522" y="766064"/>
                </a:lnTo>
                <a:lnTo>
                  <a:pt x="285775" y="773798"/>
                </a:lnTo>
                <a:lnTo>
                  <a:pt x="285775" y="792746"/>
                </a:lnTo>
                <a:lnTo>
                  <a:pt x="293522" y="800481"/>
                </a:lnTo>
                <a:lnTo>
                  <a:pt x="395084" y="800481"/>
                </a:lnTo>
                <a:lnTo>
                  <a:pt x="402831" y="792746"/>
                </a:lnTo>
                <a:lnTo>
                  <a:pt x="402831" y="773798"/>
                </a:lnTo>
                <a:close/>
              </a:path>
              <a:path w="688975" h="1067435">
                <a:moveTo>
                  <a:pt x="503529" y="512991"/>
                </a:moveTo>
                <a:lnTo>
                  <a:pt x="185051" y="335686"/>
                </a:lnTo>
                <a:lnTo>
                  <a:pt x="185051" y="376135"/>
                </a:lnTo>
                <a:lnTo>
                  <a:pt x="503529" y="553453"/>
                </a:lnTo>
                <a:lnTo>
                  <a:pt x="503529" y="512991"/>
                </a:lnTo>
                <a:close/>
              </a:path>
              <a:path w="688975" h="1067435">
                <a:moveTo>
                  <a:pt x="510413" y="345160"/>
                </a:moveTo>
                <a:lnTo>
                  <a:pt x="500392" y="307276"/>
                </a:lnTo>
                <a:lnTo>
                  <a:pt x="498373" y="304152"/>
                </a:lnTo>
                <a:lnTo>
                  <a:pt x="493877" y="298704"/>
                </a:lnTo>
                <a:lnTo>
                  <a:pt x="488899" y="293497"/>
                </a:lnTo>
                <a:lnTo>
                  <a:pt x="482917" y="288658"/>
                </a:lnTo>
                <a:lnTo>
                  <a:pt x="478561" y="285800"/>
                </a:lnTo>
                <a:lnTo>
                  <a:pt x="478561" y="344297"/>
                </a:lnTo>
                <a:lnTo>
                  <a:pt x="477748" y="352831"/>
                </a:lnTo>
                <a:lnTo>
                  <a:pt x="448017" y="378828"/>
                </a:lnTo>
                <a:lnTo>
                  <a:pt x="426059" y="381304"/>
                </a:lnTo>
                <a:lnTo>
                  <a:pt x="414439" y="380796"/>
                </a:lnTo>
                <a:lnTo>
                  <a:pt x="376897" y="359994"/>
                </a:lnTo>
                <a:lnTo>
                  <a:pt x="373557" y="344297"/>
                </a:lnTo>
                <a:lnTo>
                  <a:pt x="374370" y="335876"/>
                </a:lnTo>
                <a:lnTo>
                  <a:pt x="404114" y="309753"/>
                </a:lnTo>
                <a:lnTo>
                  <a:pt x="426059" y="307276"/>
                </a:lnTo>
                <a:lnTo>
                  <a:pt x="437680" y="307911"/>
                </a:lnTo>
                <a:lnTo>
                  <a:pt x="475234" y="328587"/>
                </a:lnTo>
                <a:lnTo>
                  <a:pt x="478561" y="344297"/>
                </a:lnTo>
                <a:lnTo>
                  <a:pt x="478561" y="285800"/>
                </a:lnTo>
                <a:lnTo>
                  <a:pt x="436079" y="273177"/>
                </a:lnTo>
                <a:lnTo>
                  <a:pt x="426059" y="272846"/>
                </a:lnTo>
                <a:lnTo>
                  <a:pt x="416064" y="273177"/>
                </a:lnTo>
                <a:lnTo>
                  <a:pt x="375285" y="284784"/>
                </a:lnTo>
                <a:lnTo>
                  <a:pt x="346875" y="316738"/>
                </a:lnTo>
                <a:lnTo>
                  <a:pt x="341718" y="345160"/>
                </a:lnTo>
                <a:lnTo>
                  <a:pt x="342061" y="352831"/>
                </a:lnTo>
                <a:lnTo>
                  <a:pt x="358267" y="391591"/>
                </a:lnTo>
                <a:lnTo>
                  <a:pt x="397992" y="414553"/>
                </a:lnTo>
                <a:lnTo>
                  <a:pt x="426059" y="417449"/>
                </a:lnTo>
                <a:lnTo>
                  <a:pt x="436079" y="417131"/>
                </a:lnTo>
                <a:lnTo>
                  <a:pt x="476846" y="405511"/>
                </a:lnTo>
                <a:lnTo>
                  <a:pt x="505244" y="373557"/>
                </a:lnTo>
                <a:lnTo>
                  <a:pt x="510095" y="352717"/>
                </a:lnTo>
                <a:lnTo>
                  <a:pt x="510413" y="345160"/>
                </a:lnTo>
                <a:close/>
              </a:path>
              <a:path w="688975" h="1067435">
                <a:moveTo>
                  <a:pt x="568083" y="773798"/>
                </a:moveTo>
                <a:lnTo>
                  <a:pt x="560349" y="766064"/>
                </a:lnTo>
                <a:lnTo>
                  <a:pt x="458787" y="766064"/>
                </a:lnTo>
                <a:lnTo>
                  <a:pt x="451040" y="773798"/>
                </a:lnTo>
                <a:lnTo>
                  <a:pt x="451040" y="792746"/>
                </a:lnTo>
                <a:lnTo>
                  <a:pt x="458787" y="800481"/>
                </a:lnTo>
                <a:lnTo>
                  <a:pt x="560349" y="800481"/>
                </a:lnTo>
                <a:lnTo>
                  <a:pt x="568083" y="792746"/>
                </a:lnTo>
                <a:lnTo>
                  <a:pt x="568083" y="773798"/>
                </a:lnTo>
                <a:close/>
              </a:path>
              <a:path w="688975" h="1067435">
                <a:moveTo>
                  <a:pt x="688594" y="7759"/>
                </a:moveTo>
                <a:lnTo>
                  <a:pt x="680847" y="0"/>
                </a:lnTo>
                <a:lnTo>
                  <a:pt x="654164" y="12"/>
                </a:lnTo>
                <a:lnTo>
                  <a:pt x="654164" y="34442"/>
                </a:lnTo>
                <a:lnTo>
                  <a:pt x="654164" y="766064"/>
                </a:lnTo>
                <a:lnTo>
                  <a:pt x="623176" y="766064"/>
                </a:lnTo>
                <a:lnTo>
                  <a:pt x="615429" y="773798"/>
                </a:lnTo>
                <a:lnTo>
                  <a:pt x="615429" y="783272"/>
                </a:lnTo>
                <a:lnTo>
                  <a:pt x="615429" y="792746"/>
                </a:lnTo>
                <a:lnTo>
                  <a:pt x="623176" y="800481"/>
                </a:lnTo>
                <a:lnTo>
                  <a:pt x="654164" y="800481"/>
                </a:lnTo>
                <a:lnTo>
                  <a:pt x="654164" y="1032891"/>
                </a:lnTo>
                <a:lnTo>
                  <a:pt x="517309" y="1032891"/>
                </a:lnTo>
                <a:lnTo>
                  <a:pt x="501396" y="986815"/>
                </a:lnTo>
                <a:lnTo>
                  <a:pt x="475576" y="947877"/>
                </a:lnTo>
                <a:lnTo>
                  <a:pt x="451053" y="926160"/>
                </a:lnTo>
                <a:lnTo>
                  <a:pt x="441693" y="917867"/>
                </a:lnTo>
                <a:lnTo>
                  <a:pt x="401624" y="898563"/>
                </a:lnTo>
                <a:lnTo>
                  <a:pt x="357212" y="891730"/>
                </a:lnTo>
                <a:lnTo>
                  <a:pt x="312801" y="898563"/>
                </a:lnTo>
                <a:lnTo>
                  <a:pt x="272719" y="917867"/>
                </a:lnTo>
                <a:lnTo>
                  <a:pt x="238848" y="947877"/>
                </a:lnTo>
                <a:lnTo>
                  <a:pt x="213029" y="986815"/>
                </a:lnTo>
                <a:lnTo>
                  <a:pt x="197129" y="1032891"/>
                </a:lnTo>
                <a:lnTo>
                  <a:pt x="34442" y="1032891"/>
                </a:lnTo>
                <a:lnTo>
                  <a:pt x="34442" y="800481"/>
                </a:lnTo>
                <a:lnTo>
                  <a:pt x="65405" y="800481"/>
                </a:lnTo>
                <a:lnTo>
                  <a:pt x="73164" y="792746"/>
                </a:lnTo>
                <a:lnTo>
                  <a:pt x="73164" y="773798"/>
                </a:lnTo>
                <a:lnTo>
                  <a:pt x="65405" y="766064"/>
                </a:lnTo>
                <a:lnTo>
                  <a:pt x="34442" y="766064"/>
                </a:lnTo>
                <a:lnTo>
                  <a:pt x="34442" y="34442"/>
                </a:lnTo>
                <a:lnTo>
                  <a:pt x="180759" y="34442"/>
                </a:lnTo>
                <a:lnTo>
                  <a:pt x="194957" y="83756"/>
                </a:lnTo>
                <a:lnTo>
                  <a:pt x="220649" y="125920"/>
                </a:lnTo>
                <a:lnTo>
                  <a:pt x="255689" y="158750"/>
                </a:lnTo>
                <a:lnTo>
                  <a:pt x="297903" y="180060"/>
                </a:lnTo>
                <a:lnTo>
                  <a:pt x="345160" y="187642"/>
                </a:lnTo>
                <a:lnTo>
                  <a:pt x="392328" y="180060"/>
                </a:lnTo>
                <a:lnTo>
                  <a:pt x="434327" y="158750"/>
                </a:lnTo>
                <a:lnTo>
                  <a:pt x="469099" y="125920"/>
                </a:lnTo>
                <a:lnTo>
                  <a:pt x="494576" y="83756"/>
                </a:lnTo>
                <a:lnTo>
                  <a:pt x="508698" y="34442"/>
                </a:lnTo>
                <a:lnTo>
                  <a:pt x="654164" y="34442"/>
                </a:lnTo>
                <a:lnTo>
                  <a:pt x="654164" y="12"/>
                </a:lnTo>
                <a:lnTo>
                  <a:pt x="483730" y="12"/>
                </a:lnTo>
                <a:lnTo>
                  <a:pt x="476859" y="6896"/>
                </a:lnTo>
                <a:lnTo>
                  <a:pt x="475996" y="16370"/>
                </a:lnTo>
                <a:lnTo>
                  <a:pt x="462927" y="70065"/>
                </a:lnTo>
                <a:lnTo>
                  <a:pt x="434136" y="113525"/>
                </a:lnTo>
                <a:lnTo>
                  <a:pt x="393560" y="142608"/>
                </a:lnTo>
                <a:lnTo>
                  <a:pt x="345160" y="153225"/>
                </a:lnTo>
                <a:lnTo>
                  <a:pt x="296748" y="142608"/>
                </a:lnTo>
                <a:lnTo>
                  <a:pt x="256184" y="113525"/>
                </a:lnTo>
                <a:lnTo>
                  <a:pt x="227380" y="70065"/>
                </a:lnTo>
                <a:lnTo>
                  <a:pt x="214337" y="16370"/>
                </a:lnTo>
                <a:lnTo>
                  <a:pt x="213474" y="6896"/>
                </a:lnTo>
                <a:lnTo>
                  <a:pt x="205727" y="12"/>
                </a:lnTo>
                <a:lnTo>
                  <a:pt x="7759" y="12"/>
                </a:lnTo>
                <a:lnTo>
                  <a:pt x="12" y="7759"/>
                </a:lnTo>
                <a:lnTo>
                  <a:pt x="12" y="773798"/>
                </a:lnTo>
                <a:lnTo>
                  <a:pt x="0" y="783272"/>
                </a:lnTo>
                <a:lnTo>
                  <a:pt x="0" y="792746"/>
                </a:lnTo>
                <a:lnTo>
                  <a:pt x="12" y="1059561"/>
                </a:lnTo>
                <a:lnTo>
                  <a:pt x="7759" y="1067320"/>
                </a:lnTo>
                <a:lnTo>
                  <a:pt x="220357" y="1067320"/>
                </a:lnTo>
                <a:lnTo>
                  <a:pt x="228104" y="1061288"/>
                </a:lnTo>
                <a:lnTo>
                  <a:pt x="228968" y="1052677"/>
                </a:lnTo>
                <a:lnTo>
                  <a:pt x="234899" y="1032891"/>
                </a:lnTo>
                <a:lnTo>
                  <a:pt x="244043" y="1002411"/>
                </a:lnTo>
                <a:lnTo>
                  <a:pt x="272757" y="962304"/>
                </a:lnTo>
                <a:lnTo>
                  <a:pt x="311632" y="935761"/>
                </a:lnTo>
                <a:lnTo>
                  <a:pt x="357212" y="926160"/>
                </a:lnTo>
                <a:lnTo>
                  <a:pt x="402780" y="935761"/>
                </a:lnTo>
                <a:lnTo>
                  <a:pt x="441667" y="962304"/>
                </a:lnTo>
                <a:lnTo>
                  <a:pt x="470382" y="1002411"/>
                </a:lnTo>
                <a:lnTo>
                  <a:pt x="485470" y="1052677"/>
                </a:lnTo>
                <a:lnTo>
                  <a:pt x="486333" y="1061288"/>
                </a:lnTo>
                <a:lnTo>
                  <a:pt x="494068" y="1067320"/>
                </a:lnTo>
                <a:lnTo>
                  <a:pt x="680847" y="1067320"/>
                </a:lnTo>
                <a:lnTo>
                  <a:pt x="688594" y="1059561"/>
                </a:lnTo>
                <a:lnTo>
                  <a:pt x="688594" y="1032891"/>
                </a:lnTo>
                <a:lnTo>
                  <a:pt x="688594" y="792746"/>
                </a:lnTo>
                <a:lnTo>
                  <a:pt x="688594" y="773798"/>
                </a:lnTo>
                <a:lnTo>
                  <a:pt x="688594" y="34442"/>
                </a:lnTo>
                <a:lnTo>
                  <a:pt x="688594" y="7759"/>
                </a:lnTo>
                <a:close/>
              </a:path>
            </a:pathLst>
          </a:custGeom>
          <a:solidFill>
            <a:srgbClr val="143B6D"/>
          </a:solidFill>
        </p:spPr>
        <p:txBody>
          <a:bodyPr wrap="square" lIns="0" tIns="0" rIns="0" bIns="0" rtlCol="0"/>
          <a:lstStyle/>
          <a:p>
            <a:endParaRPr/>
          </a:p>
        </p:txBody>
      </p:sp>
      <p:pic>
        <p:nvPicPr>
          <p:cNvPr id="15" name="object 15"/>
          <p:cNvPicPr/>
          <p:nvPr/>
        </p:nvPicPr>
        <p:blipFill>
          <a:blip r:embed="rId4" cstate="print"/>
          <a:stretch>
            <a:fillRect/>
          </a:stretch>
        </p:blipFill>
        <p:spPr>
          <a:xfrm>
            <a:off x="7219147" y="5888739"/>
            <a:ext cx="1020178" cy="1019682"/>
          </a:xfrm>
          <a:prstGeom prst="rect">
            <a:avLst/>
          </a:prstGeom>
        </p:spPr>
      </p:pic>
      <p:sp>
        <p:nvSpPr>
          <p:cNvPr id="16" name="object 16"/>
          <p:cNvSpPr/>
          <p:nvPr/>
        </p:nvSpPr>
        <p:spPr>
          <a:xfrm>
            <a:off x="1060707" y="2550961"/>
            <a:ext cx="804545" cy="804545"/>
          </a:xfrm>
          <a:custGeom>
            <a:avLst/>
            <a:gdLst/>
            <a:ahLst/>
            <a:cxnLst/>
            <a:rect l="l" t="t" r="r" b="b"/>
            <a:pathLst>
              <a:path w="804544" h="804545">
                <a:moveTo>
                  <a:pt x="270649" y="0"/>
                </a:moveTo>
                <a:lnTo>
                  <a:pt x="259232" y="110705"/>
                </a:lnTo>
                <a:lnTo>
                  <a:pt x="582180" y="143802"/>
                </a:lnTo>
                <a:lnTo>
                  <a:pt x="0" y="725716"/>
                </a:lnTo>
                <a:lnTo>
                  <a:pt x="78714" y="804430"/>
                </a:lnTo>
                <a:lnTo>
                  <a:pt x="660615" y="222250"/>
                </a:lnTo>
                <a:lnTo>
                  <a:pt x="693724" y="545185"/>
                </a:lnTo>
                <a:lnTo>
                  <a:pt x="804430" y="533781"/>
                </a:lnTo>
                <a:lnTo>
                  <a:pt x="754913" y="49517"/>
                </a:lnTo>
                <a:lnTo>
                  <a:pt x="270649" y="0"/>
                </a:lnTo>
                <a:close/>
              </a:path>
            </a:pathLst>
          </a:custGeom>
          <a:solidFill>
            <a:srgbClr val="143B6D"/>
          </a:solidFill>
        </p:spPr>
        <p:txBody>
          <a:bodyPr wrap="square" lIns="0" tIns="0" rIns="0" bIns="0" rtlCol="0"/>
          <a:lstStyle/>
          <a:p>
            <a:endParaRPr/>
          </a:p>
        </p:txBody>
      </p:sp>
      <p:sp>
        <p:nvSpPr>
          <p:cNvPr id="17" name="object 17"/>
          <p:cNvSpPr/>
          <p:nvPr/>
        </p:nvSpPr>
        <p:spPr>
          <a:xfrm>
            <a:off x="2392247" y="1219404"/>
            <a:ext cx="804545" cy="804545"/>
          </a:xfrm>
          <a:custGeom>
            <a:avLst/>
            <a:gdLst/>
            <a:ahLst/>
            <a:cxnLst/>
            <a:rect l="l" t="t" r="r" b="b"/>
            <a:pathLst>
              <a:path w="804544" h="804544">
                <a:moveTo>
                  <a:pt x="725716" y="0"/>
                </a:moveTo>
                <a:lnTo>
                  <a:pt x="143814" y="581901"/>
                </a:lnTo>
                <a:lnTo>
                  <a:pt x="110705" y="259245"/>
                </a:lnTo>
                <a:lnTo>
                  <a:pt x="0" y="270649"/>
                </a:lnTo>
                <a:lnTo>
                  <a:pt x="49517" y="754913"/>
                </a:lnTo>
                <a:lnTo>
                  <a:pt x="533781" y="804430"/>
                </a:lnTo>
                <a:lnTo>
                  <a:pt x="545198" y="693724"/>
                </a:lnTo>
                <a:lnTo>
                  <a:pt x="222250" y="660628"/>
                </a:lnTo>
                <a:lnTo>
                  <a:pt x="804430" y="78714"/>
                </a:lnTo>
                <a:lnTo>
                  <a:pt x="725716" y="0"/>
                </a:lnTo>
                <a:close/>
              </a:path>
            </a:pathLst>
          </a:custGeom>
          <a:solidFill>
            <a:srgbClr val="143B6D"/>
          </a:solidFill>
        </p:spPr>
        <p:txBody>
          <a:bodyPr wrap="square" lIns="0" tIns="0" rIns="0" bIns="0" rtlCol="0"/>
          <a:lstStyle/>
          <a:p>
            <a:endParaRPr/>
          </a:p>
        </p:txBody>
      </p:sp>
      <p:sp>
        <p:nvSpPr>
          <p:cNvPr id="18" name="object 18"/>
          <p:cNvSpPr/>
          <p:nvPr/>
        </p:nvSpPr>
        <p:spPr>
          <a:xfrm>
            <a:off x="2392253" y="2550966"/>
            <a:ext cx="804545" cy="804545"/>
          </a:xfrm>
          <a:custGeom>
            <a:avLst/>
            <a:gdLst/>
            <a:ahLst/>
            <a:cxnLst/>
            <a:rect l="l" t="t" r="r" b="b"/>
            <a:pathLst>
              <a:path w="804544" h="804545">
                <a:moveTo>
                  <a:pt x="533781" y="0"/>
                </a:moveTo>
                <a:lnTo>
                  <a:pt x="49517" y="49504"/>
                </a:lnTo>
                <a:lnTo>
                  <a:pt x="0" y="533780"/>
                </a:lnTo>
                <a:lnTo>
                  <a:pt x="110705" y="545185"/>
                </a:lnTo>
                <a:lnTo>
                  <a:pt x="143802" y="222249"/>
                </a:lnTo>
                <a:lnTo>
                  <a:pt x="725716" y="804430"/>
                </a:lnTo>
                <a:lnTo>
                  <a:pt x="804430" y="725703"/>
                </a:lnTo>
                <a:lnTo>
                  <a:pt x="222250" y="143802"/>
                </a:lnTo>
                <a:lnTo>
                  <a:pt x="545185" y="110705"/>
                </a:lnTo>
                <a:lnTo>
                  <a:pt x="533781" y="0"/>
                </a:lnTo>
                <a:close/>
              </a:path>
            </a:pathLst>
          </a:custGeom>
          <a:solidFill>
            <a:srgbClr val="143B6D"/>
          </a:solidFill>
        </p:spPr>
        <p:txBody>
          <a:bodyPr wrap="square" lIns="0" tIns="0" rIns="0" bIns="0" rtlCol="0"/>
          <a:lstStyle/>
          <a:p>
            <a:endParaRPr/>
          </a:p>
        </p:txBody>
      </p:sp>
      <p:sp>
        <p:nvSpPr>
          <p:cNvPr id="19" name="object 19"/>
          <p:cNvSpPr/>
          <p:nvPr/>
        </p:nvSpPr>
        <p:spPr>
          <a:xfrm>
            <a:off x="1060701" y="1219408"/>
            <a:ext cx="804545" cy="804545"/>
          </a:xfrm>
          <a:custGeom>
            <a:avLst/>
            <a:gdLst/>
            <a:ahLst/>
            <a:cxnLst/>
            <a:rect l="l" t="t" r="r" b="b"/>
            <a:pathLst>
              <a:path w="804544" h="804544">
                <a:moveTo>
                  <a:pt x="78714" y="0"/>
                </a:moveTo>
                <a:lnTo>
                  <a:pt x="0" y="78714"/>
                </a:lnTo>
                <a:lnTo>
                  <a:pt x="582180" y="660615"/>
                </a:lnTo>
                <a:lnTo>
                  <a:pt x="259245" y="693724"/>
                </a:lnTo>
                <a:lnTo>
                  <a:pt x="270649" y="804430"/>
                </a:lnTo>
                <a:lnTo>
                  <a:pt x="754926" y="754913"/>
                </a:lnTo>
                <a:lnTo>
                  <a:pt x="804430" y="270649"/>
                </a:lnTo>
                <a:lnTo>
                  <a:pt x="693724" y="259232"/>
                </a:lnTo>
                <a:lnTo>
                  <a:pt x="660628" y="581901"/>
                </a:lnTo>
                <a:lnTo>
                  <a:pt x="78714" y="0"/>
                </a:lnTo>
                <a:close/>
              </a:path>
            </a:pathLst>
          </a:custGeom>
          <a:solidFill>
            <a:srgbClr val="143B6D"/>
          </a:solidFill>
        </p:spPr>
        <p:txBody>
          <a:bodyPr wrap="square" lIns="0" tIns="0" rIns="0" bIns="0" rtlCol="0"/>
          <a:lstStyle/>
          <a:p>
            <a:endParaRPr/>
          </a:p>
        </p:txBody>
      </p:sp>
      <p:sp>
        <p:nvSpPr>
          <p:cNvPr id="20" name="object 20"/>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
        <p:nvSpPr>
          <p:cNvPr id="21" name="object 21"/>
          <p:cNvSpPr/>
          <p:nvPr/>
        </p:nvSpPr>
        <p:spPr>
          <a:xfrm>
            <a:off x="7250481" y="4503940"/>
            <a:ext cx="989965" cy="989965"/>
          </a:xfrm>
          <a:custGeom>
            <a:avLst/>
            <a:gdLst/>
            <a:ahLst/>
            <a:cxnLst/>
            <a:rect l="l" t="t" r="r" b="b"/>
            <a:pathLst>
              <a:path w="989965" h="989964">
                <a:moveTo>
                  <a:pt x="208597" y="570064"/>
                </a:moveTo>
                <a:lnTo>
                  <a:pt x="200850" y="562305"/>
                </a:lnTo>
                <a:lnTo>
                  <a:pt x="181698" y="562292"/>
                </a:lnTo>
                <a:lnTo>
                  <a:pt x="173926" y="570052"/>
                </a:lnTo>
                <a:lnTo>
                  <a:pt x="173926" y="688860"/>
                </a:lnTo>
                <a:lnTo>
                  <a:pt x="173926" y="698436"/>
                </a:lnTo>
                <a:lnTo>
                  <a:pt x="181686" y="706196"/>
                </a:lnTo>
                <a:lnTo>
                  <a:pt x="200837" y="706196"/>
                </a:lnTo>
                <a:lnTo>
                  <a:pt x="208597" y="698436"/>
                </a:lnTo>
                <a:lnTo>
                  <a:pt x="208597" y="570064"/>
                </a:lnTo>
                <a:close/>
              </a:path>
              <a:path w="989965" h="989964">
                <a:moveTo>
                  <a:pt x="208597" y="351612"/>
                </a:moveTo>
                <a:lnTo>
                  <a:pt x="200825" y="343852"/>
                </a:lnTo>
                <a:lnTo>
                  <a:pt x="181686" y="343865"/>
                </a:lnTo>
                <a:lnTo>
                  <a:pt x="173926" y="351624"/>
                </a:lnTo>
                <a:lnTo>
                  <a:pt x="173926" y="470408"/>
                </a:lnTo>
                <a:lnTo>
                  <a:pt x="173380" y="479437"/>
                </a:lnTo>
                <a:lnTo>
                  <a:pt x="180263" y="487197"/>
                </a:lnTo>
                <a:lnTo>
                  <a:pt x="191262" y="487743"/>
                </a:lnTo>
                <a:lnTo>
                  <a:pt x="200291" y="488289"/>
                </a:lnTo>
                <a:lnTo>
                  <a:pt x="208051" y="481406"/>
                </a:lnTo>
                <a:lnTo>
                  <a:pt x="208597" y="470408"/>
                </a:lnTo>
                <a:lnTo>
                  <a:pt x="208597" y="351612"/>
                </a:lnTo>
                <a:close/>
              </a:path>
              <a:path w="989965" h="989964">
                <a:moveTo>
                  <a:pt x="316090" y="788504"/>
                </a:moveTo>
                <a:lnTo>
                  <a:pt x="308330" y="780745"/>
                </a:lnTo>
                <a:lnTo>
                  <a:pt x="191262" y="780745"/>
                </a:lnTo>
                <a:lnTo>
                  <a:pt x="182232" y="780199"/>
                </a:lnTo>
                <a:lnTo>
                  <a:pt x="174472" y="787082"/>
                </a:lnTo>
                <a:lnTo>
                  <a:pt x="173926" y="798080"/>
                </a:lnTo>
                <a:lnTo>
                  <a:pt x="173380" y="807110"/>
                </a:lnTo>
                <a:lnTo>
                  <a:pt x="180263" y="814870"/>
                </a:lnTo>
                <a:lnTo>
                  <a:pt x="191262" y="815416"/>
                </a:lnTo>
                <a:lnTo>
                  <a:pt x="308330" y="815416"/>
                </a:lnTo>
                <a:lnTo>
                  <a:pt x="316090" y="807656"/>
                </a:lnTo>
                <a:lnTo>
                  <a:pt x="316090" y="788504"/>
                </a:lnTo>
                <a:close/>
              </a:path>
              <a:path w="989965" h="989964">
                <a:moveTo>
                  <a:pt x="425323" y="200825"/>
                </a:moveTo>
                <a:lnTo>
                  <a:pt x="425310" y="181686"/>
                </a:lnTo>
                <a:lnTo>
                  <a:pt x="417550" y="173926"/>
                </a:lnTo>
                <a:lnTo>
                  <a:pt x="407987" y="173926"/>
                </a:lnTo>
                <a:lnTo>
                  <a:pt x="289191" y="173926"/>
                </a:lnTo>
                <a:lnTo>
                  <a:pt x="281432" y="181673"/>
                </a:lnTo>
                <a:lnTo>
                  <a:pt x="281419" y="200825"/>
                </a:lnTo>
                <a:lnTo>
                  <a:pt x="289179" y="208597"/>
                </a:lnTo>
                <a:lnTo>
                  <a:pt x="417563" y="208597"/>
                </a:lnTo>
                <a:lnTo>
                  <a:pt x="425323" y="200825"/>
                </a:lnTo>
                <a:close/>
              </a:path>
              <a:path w="989965" h="989964">
                <a:moveTo>
                  <a:pt x="532815" y="788504"/>
                </a:moveTo>
                <a:lnTo>
                  <a:pt x="525056" y="780745"/>
                </a:lnTo>
                <a:lnTo>
                  <a:pt x="407987" y="780745"/>
                </a:lnTo>
                <a:lnTo>
                  <a:pt x="398411" y="780745"/>
                </a:lnTo>
                <a:lnTo>
                  <a:pt x="390652" y="788504"/>
                </a:lnTo>
                <a:lnTo>
                  <a:pt x="390652" y="807656"/>
                </a:lnTo>
                <a:lnTo>
                  <a:pt x="398411" y="815416"/>
                </a:lnTo>
                <a:lnTo>
                  <a:pt x="525056" y="815416"/>
                </a:lnTo>
                <a:lnTo>
                  <a:pt x="532815" y="807656"/>
                </a:lnTo>
                <a:lnTo>
                  <a:pt x="532815" y="788504"/>
                </a:lnTo>
                <a:close/>
              </a:path>
              <a:path w="989965" h="989964">
                <a:moveTo>
                  <a:pt x="642061" y="181698"/>
                </a:moveTo>
                <a:lnTo>
                  <a:pt x="634301" y="173926"/>
                </a:lnTo>
                <a:lnTo>
                  <a:pt x="505917" y="173926"/>
                </a:lnTo>
                <a:lnTo>
                  <a:pt x="498157" y="181673"/>
                </a:lnTo>
                <a:lnTo>
                  <a:pt x="498144" y="200825"/>
                </a:lnTo>
                <a:lnTo>
                  <a:pt x="505904" y="208597"/>
                </a:lnTo>
                <a:lnTo>
                  <a:pt x="624713" y="208597"/>
                </a:lnTo>
                <a:lnTo>
                  <a:pt x="634288" y="208597"/>
                </a:lnTo>
                <a:lnTo>
                  <a:pt x="642048" y="200850"/>
                </a:lnTo>
                <a:lnTo>
                  <a:pt x="642061" y="181698"/>
                </a:lnTo>
                <a:close/>
              </a:path>
              <a:path w="989965" h="989964">
                <a:moveTo>
                  <a:pt x="676668" y="504240"/>
                </a:moveTo>
                <a:lnTo>
                  <a:pt x="676656" y="485101"/>
                </a:lnTo>
                <a:lnTo>
                  <a:pt x="668896" y="477342"/>
                </a:lnTo>
                <a:lnTo>
                  <a:pt x="512013" y="477342"/>
                </a:lnTo>
                <a:lnTo>
                  <a:pt x="512013" y="320446"/>
                </a:lnTo>
                <a:lnTo>
                  <a:pt x="504266" y="312686"/>
                </a:lnTo>
                <a:lnTo>
                  <a:pt x="485114" y="312674"/>
                </a:lnTo>
                <a:lnTo>
                  <a:pt x="477342" y="320433"/>
                </a:lnTo>
                <a:lnTo>
                  <a:pt x="477342" y="329958"/>
                </a:lnTo>
                <a:lnTo>
                  <a:pt x="477342" y="477278"/>
                </a:lnTo>
                <a:lnTo>
                  <a:pt x="322122" y="477278"/>
                </a:lnTo>
                <a:lnTo>
                  <a:pt x="314363" y="485025"/>
                </a:lnTo>
                <a:lnTo>
                  <a:pt x="314350" y="504177"/>
                </a:lnTo>
                <a:lnTo>
                  <a:pt x="322110" y="511949"/>
                </a:lnTo>
                <a:lnTo>
                  <a:pt x="477342" y="511949"/>
                </a:lnTo>
                <a:lnTo>
                  <a:pt x="477342" y="667219"/>
                </a:lnTo>
                <a:lnTo>
                  <a:pt x="485114" y="674979"/>
                </a:lnTo>
                <a:lnTo>
                  <a:pt x="504253" y="674966"/>
                </a:lnTo>
                <a:lnTo>
                  <a:pt x="512013" y="667207"/>
                </a:lnTo>
                <a:lnTo>
                  <a:pt x="512013" y="512013"/>
                </a:lnTo>
                <a:lnTo>
                  <a:pt x="668909" y="512013"/>
                </a:lnTo>
                <a:lnTo>
                  <a:pt x="676668" y="504240"/>
                </a:lnTo>
                <a:close/>
              </a:path>
              <a:path w="989965" h="989964">
                <a:moveTo>
                  <a:pt x="749541" y="788504"/>
                </a:moveTo>
                <a:lnTo>
                  <a:pt x="741781" y="780745"/>
                </a:lnTo>
                <a:lnTo>
                  <a:pt x="624713" y="780745"/>
                </a:lnTo>
                <a:lnTo>
                  <a:pt x="615683" y="780199"/>
                </a:lnTo>
                <a:lnTo>
                  <a:pt x="607923" y="787082"/>
                </a:lnTo>
                <a:lnTo>
                  <a:pt x="607377" y="798080"/>
                </a:lnTo>
                <a:lnTo>
                  <a:pt x="606831" y="807110"/>
                </a:lnTo>
                <a:lnTo>
                  <a:pt x="613714" y="814870"/>
                </a:lnTo>
                <a:lnTo>
                  <a:pt x="624713" y="815416"/>
                </a:lnTo>
                <a:lnTo>
                  <a:pt x="741781" y="815416"/>
                </a:lnTo>
                <a:lnTo>
                  <a:pt x="749541" y="807656"/>
                </a:lnTo>
                <a:lnTo>
                  <a:pt x="749541" y="788504"/>
                </a:lnTo>
                <a:close/>
              </a:path>
              <a:path w="989965" h="989964">
                <a:moveTo>
                  <a:pt x="815428" y="200825"/>
                </a:moveTo>
                <a:lnTo>
                  <a:pt x="815416" y="181686"/>
                </a:lnTo>
                <a:lnTo>
                  <a:pt x="807656" y="173926"/>
                </a:lnTo>
                <a:lnTo>
                  <a:pt x="798093" y="173926"/>
                </a:lnTo>
                <a:lnTo>
                  <a:pt x="722630" y="173926"/>
                </a:lnTo>
                <a:lnTo>
                  <a:pt x="714870" y="181698"/>
                </a:lnTo>
                <a:lnTo>
                  <a:pt x="714883" y="200837"/>
                </a:lnTo>
                <a:lnTo>
                  <a:pt x="722642" y="208597"/>
                </a:lnTo>
                <a:lnTo>
                  <a:pt x="807669" y="208597"/>
                </a:lnTo>
                <a:lnTo>
                  <a:pt x="815428" y="200825"/>
                </a:lnTo>
                <a:close/>
              </a:path>
              <a:path w="989965" h="989964">
                <a:moveTo>
                  <a:pt x="815962" y="461365"/>
                </a:moveTo>
                <a:lnTo>
                  <a:pt x="809078" y="453605"/>
                </a:lnTo>
                <a:lnTo>
                  <a:pt x="798080" y="453059"/>
                </a:lnTo>
                <a:lnTo>
                  <a:pt x="789051" y="452513"/>
                </a:lnTo>
                <a:lnTo>
                  <a:pt x="781291" y="459397"/>
                </a:lnTo>
                <a:lnTo>
                  <a:pt x="780745" y="470395"/>
                </a:lnTo>
                <a:lnTo>
                  <a:pt x="780745" y="589191"/>
                </a:lnTo>
                <a:lnTo>
                  <a:pt x="788504" y="596950"/>
                </a:lnTo>
                <a:lnTo>
                  <a:pt x="807656" y="596950"/>
                </a:lnTo>
                <a:lnTo>
                  <a:pt x="815416" y="589191"/>
                </a:lnTo>
                <a:lnTo>
                  <a:pt x="815416" y="470395"/>
                </a:lnTo>
                <a:lnTo>
                  <a:pt x="815962" y="461365"/>
                </a:lnTo>
                <a:close/>
              </a:path>
              <a:path w="989965" h="989964">
                <a:moveTo>
                  <a:pt x="815962" y="242912"/>
                </a:moveTo>
                <a:lnTo>
                  <a:pt x="809078" y="235153"/>
                </a:lnTo>
                <a:lnTo>
                  <a:pt x="798080" y="234607"/>
                </a:lnTo>
                <a:lnTo>
                  <a:pt x="789051" y="234061"/>
                </a:lnTo>
                <a:lnTo>
                  <a:pt x="781291" y="240944"/>
                </a:lnTo>
                <a:lnTo>
                  <a:pt x="780745" y="251942"/>
                </a:lnTo>
                <a:lnTo>
                  <a:pt x="780745" y="370738"/>
                </a:lnTo>
                <a:lnTo>
                  <a:pt x="788504" y="378498"/>
                </a:lnTo>
                <a:lnTo>
                  <a:pt x="807656" y="378498"/>
                </a:lnTo>
                <a:lnTo>
                  <a:pt x="815416" y="370738"/>
                </a:lnTo>
                <a:lnTo>
                  <a:pt x="815416" y="251942"/>
                </a:lnTo>
                <a:lnTo>
                  <a:pt x="815962" y="242912"/>
                </a:lnTo>
                <a:close/>
              </a:path>
              <a:path w="989965" h="989964">
                <a:moveTo>
                  <a:pt x="815975" y="679831"/>
                </a:moveTo>
                <a:lnTo>
                  <a:pt x="809091" y="672071"/>
                </a:lnTo>
                <a:lnTo>
                  <a:pt x="798106" y="671525"/>
                </a:lnTo>
                <a:lnTo>
                  <a:pt x="789076" y="670979"/>
                </a:lnTo>
                <a:lnTo>
                  <a:pt x="781316" y="677862"/>
                </a:lnTo>
                <a:lnTo>
                  <a:pt x="780770" y="688860"/>
                </a:lnTo>
                <a:lnTo>
                  <a:pt x="780770" y="954125"/>
                </a:lnTo>
                <a:lnTo>
                  <a:pt x="35217" y="954125"/>
                </a:lnTo>
                <a:lnTo>
                  <a:pt x="35217" y="208597"/>
                </a:lnTo>
                <a:lnTo>
                  <a:pt x="173926" y="208597"/>
                </a:lnTo>
                <a:lnTo>
                  <a:pt x="173926" y="261518"/>
                </a:lnTo>
                <a:lnTo>
                  <a:pt x="181673" y="269278"/>
                </a:lnTo>
                <a:lnTo>
                  <a:pt x="200825" y="269290"/>
                </a:lnTo>
                <a:lnTo>
                  <a:pt x="208597" y="261531"/>
                </a:lnTo>
                <a:lnTo>
                  <a:pt x="208597" y="191262"/>
                </a:lnTo>
                <a:lnTo>
                  <a:pt x="209143" y="182232"/>
                </a:lnTo>
                <a:lnTo>
                  <a:pt x="202260" y="174472"/>
                </a:lnTo>
                <a:lnTo>
                  <a:pt x="191262" y="173926"/>
                </a:lnTo>
                <a:lnTo>
                  <a:pt x="17881" y="173926"/>
                </a:lnTo>
                <a:lnTo>
                  <a:pt x="8851" y="173380"/>
                </a:lnTo>
                <a:lnTo>
                  <a:pt x="1092" y="180263"/>
                </a:lnTo>
                <a:lnTo>
                  <a:pt x="546" y="191262"/>
                </a:lnTo>
                <a:lnTo>
                  <a:pt x="546" y="971486"/>
                </a:lnTo>
                <a:lnTo>
                  <a:pt x="0" y="980516"/>
                </a:lnTo>
                <a:lnTo>
                  <a:pt x="6883" y="988275"/>
                </a:lnTo>
                <a:lnTo>
                  <a:pt x="17881" y="988822"/>
                </a:lnTo>
                <a:lnTo>
                  <a:pt x="798106" y="988822"/>
                </a:lnTo>
                <a:lnTo>
                  <a:pt x="807135" y="989355"/>
                </a:lnTo>
                <a:lnTo>
                  <a:pt x="814895" y="982472"/>
                </a:lnTo>
                <a:lnTo>
                  <a:pt x="815428" y="971486"/>
                </a:lnTo>
                <a:lnTo>
                  <a:pt x="815428" y="688860"/>
                </a:lnTo>
                <a:lnTo>
                  <a:pt x="815975" y="679831"/>
                </a:lnTo>
                <a:close/>
              </a:path>
              <a:path w="989965" h="989964">
                <a:moveTo>
                  <a:pt x="989355" y="8851"/>
                </a:moveTo>
                <a:lnTo>
                  <a:pt x="982472" y="1092"/>
                </a:lnTo>
                <a:lnTo>
                  <a:pt x="971486" y="546"/>
                </a:lnTo>
                <a:lnTo>
                  <a:pt x="191262" y="546"/>
                </a:lnTo>
                <a:lnTo>
                  <a:pt x="182232" y="0"/>
                </a:lnTo>
                <a:lnTo>
                  <a:pt x="174472" y="6883"/>
                </a:lnTo>
                <a:lnTo>
                  <a:pt x="173926" y="17881"/>
                </a:lnTo>
                <a:lnTo>
                  <a:pt x="173926" y="147091"/>
                </a:lnTo>
                <a:lnTo>
                  <a:pt x="181686" y="154851"/>
                </a:lnTo>
                <a:lnTo>
                  <a:pt x="200837" y="154851"/>
                </a:lnTo>
                <a:lnTo>
                  <a:pt x="208597" y="147091"/>
                </a:lnTo>
                <a:lnTo>
                  <a:pt x="208597" y="35217"/>
                </a:lnTo>
                <a:lnTo>
                  <a:pt x="954087" y="35217"/>
                </a:lnTo>
                <a:lnTo>
                  <a:pt x="954087" y="780707"/>
                </a:lnTo>
                <a:lnTo>
                  <a:pt x="861326" y="780707"/>
                </a:lnTo>
                <a:lnTo>
                  <a:pt x="853567" y="788466"/>
                </a:lnTo>
                <a:lnTo>
                  <a:pt x="853567" y="807618"/>
                </a:lnTo>
                <a:lnTo>
                  <a:pt x="861326" y="815378"/>
                </a:lnTo>
                <a:lnTo>
                  <a:pt x="971486" y="815378"/>
                </a:lnTo>
                <a:lnTo>
                  <a:pt x="980516" y="815911"/>
                </a:lnTo>
                <a:lnTo>
                  <a:pt x="988275" y="809028"/>
                </a:lnTo>
                <a:lnTo>
                  <a:pt x="988809" y="798106"/>
                </a:lnTo>
                <a:lnTo>
                  <a:pt x="988809" y="17881"/>
                </a:lnTo>
                <a:lnTo>
                  <a:pt x="989355" y="8851"/>
                </a:lnTo>
                <a:close/>
              </a:path>
            </a:pathLst>
          </a:custGeom>
          <a:solidFill>
            <a:srgbClr val="143B6D"/>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04970" y="1981610"/>
            <a:ext cx="5770880" cy="751488"/>
          </a:xfrm>
          <a:prstGeom prst="rect">
            <a:avLst/>
          </a:prstGeom>
        </p:spPr>
        <p:txBody>
          <a:bodyPr vert="horz" wrap="square" lIns="0" tIns="12700" rIns="0" bIns="0" rtlCol="0">
            <a:spAutoFit/>
          </a:bodyPr>
          <a:lstStyle/>
          <a:p>
            <a:pPr marL="12700">
              <a:lnSpc>
                <a:spcPct val="100000"/>
              </a:lnSpc>
              <a:spcBef>
                <a:spcPts val="100"/>
              </a:spcBef>
            </a:pPr>
            <a:r>
              <a:rPr dirty="0">
                <a:latin typeface="Arial" panose="020B0604020202020204" pitchFamily="34" charset="0"/>
                <a:cs typeface="Arial" panose="020B0604020202020204" pitchFamily="34" charset="0"/>
              </a:rPr>
              <a:t>The Value of Solving</a:t>
            </a:r>
          </a:p>
        </p:txBody>
      </p:sp>
      <p:sp>
        <p:nvSpPr>
          <p:cNvPr id="3" name="object 3"/>
          <p:cNvSpPr txBox="1"/>
          <p:nvPr/>
        </p:nvSpPr>
        <p:spPr>
          <a:xfrm>
            <a:off x="4204970" y="2713130"/>
            <a:ext cx="5770880" cy="3449149"/>
          </a:xfrm>
          <a:prstGeom prst="rect">
            <a:avLst/>
          </a:prstGeom>
        </p:spPr>
        <p:txBody>
          <a:bodyPr vert="horz" wrap="square" lIns="0" tIns="12700" rIns="0" bIns="0" rtlCol="0">
            <a:spAutoFit/>
          </a:bodyPr>
          <a:lstStyle/>
          <a:p>
            <a:pPr marL="12700">
              <a:lnSpc>
                <a:spcPct val="100000"/>
              </a:lnSpc>
              <a:spcBef>
                <a:spcPts val="100"/>
              </a:spcBef>
            </a:pPr>
            <a:r>
              <a:rPr sz="4800" dirty="0">
                <a:solidFill>
                  <a:srgbClr val="143B6D"/>
                </a:solidFill>
                <a:latin typeface="Arial" panose="020B0604020202020204" pitchFamily="34" charset="0"/>
                <a:cs typeface="Arial" panose="020B0604020202020204" pitchFamily="34" charset="0"/>
              </a:rPr>
              <a:t>Margin Leakage</a:t>
            </a:r>
            <a:endParaRPr sz="4800" dirty="0">
              <a:latin typeface="Arial" panose="020B0604020202020204" pitchFamily="34" charset="0"/>
              <a:cs typeface="Arial" panose="020B0604020202020204" pitchFamily="34" charset="0"/>
            </a:endParaRPr>
          </a:p>
          <a:p>
            <a:pPr marL="12700">
              <a:lnSpc>
                <a:spcPct val="100000"/>
              </a:lnSpc>
              <a:spcBef>
                <a:spcPts val="2995"/>
              </a:spcBef>
            </a:pPr>
            <a:r>
              <a:rPr sz="1800" dirty="0">
                <a:solidFill>
                  <a:srgbClr val="606061"/>
                </a:solidFill>
                <a:latin typeface="Arial" panose="020B0604020202020204" pitchFamily="34" charset="0"/>
                <a:cs typeface="Arial" panose="020B0604020202020204" pitchFamily="34" charset="0"/>
              </a:rPr>
              <a:t>A recent McKinsey study found…</a:t>
            </a:r>
            <a:endParaRPr sz="1800" dirty="0">
              <a:latin typeface="Arial" panose="020B0604020202020204" pitchFamily="34" charset="0"/>
              <a:cs typeface="Arial" panose="020B0604020202020204" pitchFamily="34" charset="0"/>
            </a:endParaRPr>
          </a:p>
          <a:p>
            <a:pPr>
              <a:lnSpc>
                <a:spcPct val="100000"/>
              </a:lnSpc>
            </a:pPr>
            <a:endParaRPr sz="2300" dirty="0">
              <a:latin typeface="Arial" panose="020B0604020202020204" pitchFamily="34" charset="0"/>
              <a:cs typeface="Arial" panose="020B0604020202020204" pitchFamily="34" charset="0"/>
            </a:endParaRPr>
          </a:p>
          <a:p>
            <a:pPr marL="12700" marR="5080">
              <a:lnSpc>
                <a:spcPct val="120300"/>
              </a:lnSpc>
            </a:pPr>
            <a:r>
              <a:rPr sz="1800" dirty="0">
                <a:solidFill>
                  <a:srgbClr val="606061"/>
                </a:solidFill>
                <a:latin typeface="Arial" panose="020B0604020202020204" pitchFamily="34" charset="0"/>
                <a:cs typeface="Arial" panose="020B0604020202020204" pitchFamily="34" charset="0"/>
              </a:rPr>
              <a:t>A 1% increase in price (if demand stays consistent)  increases operating profit by an average of 8.7%. Which  means the opposite also holds true.</a:t>
            </a:r>
            <a:endParaRPr sz="1800" dirty="0">
              <a:latin typeface="Arial" panose="020B0604020202020204" pitchFamily="34" charset="0"/>
              <a:cs typeface="Arial" panose="020B0604020202020204" pitchFamily="34" charset="0"/>
            </a:endParaRPr>
          </a:p>
          <a:p>
            <a:pPr>
              <a:lnSpc>
                <a:spcPct val="100000"/>
              </a:lnSpc>
              <a:spcBef>
                <a:spcPts val="40"/>
              </a:spcBef>
            </a:pPr>
            <a:endParaRPr sz="2650" dirty="0">
              <a:latin typeface="Arial" panose="020B0604020202020204" pitchFamily="34" charset="0"/>
              <a:cs typeface="Arial" panose="020B0604020202020204" pitchFamily="34" charset="0"/>
            </a:endParaRPr>
          </a:p>
          <a:p>
            <a:pPr marL="12700">
              <a:lnSpc>
                <a:spcPct val="100000"/>
              </a:lnSpc>
            </a:pPr>
            <a:r>
              <a:rPr sz="1800" dirty="0">
                <a:solidFill>
                  <a:srgbClr val="606061"/>
                </a:solidFill>
                <a:latin typeface="Arial" panose="020B0604020202020204" pitchFamily="34" charset="0"/>
                <a:cs typeface="Arial" panose="020B0604020202020204" pitchFamily="34" charset="0"/>
              </a:rPr>
              <a:t>So instead of discounting prices, what can be done?</a:t>
            </a:r>
            <a:endParaRPr sz="1800" dirty="0">
              <a:latin typeface="Arial" panose="020B0604020202020204" pitchFamily="34" charset="0"/>
              <a:cs typeface="Arial" panose="020B0604020202020204" pitchFamily="34" charset="0"/>
            </a:endParaRPr>
          </a:p>
        </p:txBody>
      </p:sp>
      <p:sp>
        <p:nvSpPr>
          <p:cNvPr id="4" name="object 4"/>
          <p:cNvSpPr/>
          <p:nvPr/>
        </p:nvSpPr>
        <p:spPr>
          <a:xfrm>
            <a:off x="6345428" y="965199"/>
            <a:ext cx="5956300" cy="1724660"/>
          </a:xfrm>
          <a:custGeom>
            <a:avLst/>
            <a:gdLst/>
            <a:ahLst/>
            <a:cxnLst/>
            <a:rect l="l" t="t" r="r" b="b"/>
            <a:pathLst>
              <a:path w="5956300" h="1724660">
                <a:moveTo>
                  <a:pt x="5956300" y="0"/>
                </a:moveTo>
                <a:lnTo>
                  <a:pt x="0" y="0"/>
                </a:lnTo>
                <a:lnTo>
                  <a:pt x="0" y="275590"/>
                </a:lnTo>
                <a:lnTo>
                  <a:pt x="5645150" y="275590"/>
                </a:lnTo>
                <a:lnTo>
                  <a:pt x="5645150" y="1724660"/>
                </a:lnTo>
                <a:lnTo>
                  <a:pt x="5956300" y="1724660"/>
                </a:lnTo>
                <a:lnTo>
                  <a:pt x="5956300" y="275590"/>
                </a:lnTo>
                <a:lnTo>
                  <a:pt x="5956300" y="0"/>
                </a:lnTo>
                <a:close/>
              </a:path>
            </a:pathLst>
          </a:custGeom>
          <a:solidFill>
            <a:srgbClr val="143B6D"/>
          </a:solidFill>
        </p:spPr>
        <p:txBody>
          <a:bodyPr wrap="square" lIns="0" tIns="0" rIns="0" bIns="0" rtlCol="0"/>
          <a:lstStyle/>
          <a:p>
            <a:endParaRPr/>
          </a:p>
        </p:txBody>
      </p:sp>
      <p:sp>
        <p:nvSpPr>
          <p:cNvPr id="5" name="object 5"/>
          <p:cNvSpPr/>
          <p:nvPr/>
        </p:nvSpPr>
        <p:spPr>
          <a:xfrm>
            <a:off x="2328672" y="5539739"/>
            <a:ext cx="5956300" cy="1724660"/>
          </a:xfrm>
          <a:custGeom>
            <a:avLst/>
            <a:gdLst/>
            <a:ahLst/>
            <a:cxnLst/>
            <a:rect l="l" t="t" r="r" b="b"/>
            <a:pathLst>
              <a:path w="5956300" h="1724659">
                <a:moveTo>
                  <a:pt x="5956300" y="1449070"/>
                </a:moveTo>
                <a:lnTo>
                  <a:pt x="311150" y="1449070"/>
                </a:lnTo>
                <a:lnTo>
                  <a:pt x="311150" y="0"/>
                </a:lnTo>
                <a:lnTo>
                  <a:pt x="0" y="0"/>
                </a:lnTo>
                <a:lnTo>
                  <a:pt x="0" y="1449070"/>
                </a:lnTo>
                <a:lnTo>
                  <a:pt x="0" y="1724660"/>
                </a:lnTo>
                <a:lnTo>
                  <a:pt x="5956300" y="1724660"/>
                </a:lnTo>
                <a:lnTo>
                  <a:pt x="5956300" y="1449070"/>
                </a:lnTo>
                <a:close/>
              </a:path>
            </a:pathLst>
          </a:custGeom>
          <a:solidFill>
            <a:srgbClr val="143B6D"/>
          </a:solidFill>
        </p:spPr>
        <p:txBody>
          <a:bodyPr wrap="square" lIns="0" tIns="0" rIns="0" bIns="0" rtlCol="0"/>
          <a:lstStyle/>
          <a:p>
            <a:endParaRPr/>
          </a:p>
        </p:txBody>
      </p:sp>
      <p:sp>
        <p:nvSpPr>
          <p:cNvPr id="6" name="object 6"/>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7" name="object 7"/>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8132" y="3165133"/>
            <a:ext cx="4436745" cy="3327400"/>
          </a:xfrm>
          <a:prstGeom prst="rect">
            <a:avLst/>
          </a:prstGeom>
        </p:spPr>
        <p:txBody>
          <a:bodyPr vert="horz" wrap="square" lIns="0" tIns="12700" rIns="0" bIns="0" rtlCol="0">
            <a:spAutoFit/>
          </a:bodyPr>
          <a:lstStyle/>
          <a:p>
            <a:pPr marL="12700" marR="5080">
              <a:lnSpc>
                <a:spcPct val="120300"/>
              </a:lnSpc>
              <a:spcBef>
                <a:spcPts val="100"/>
              </a:spcBef>
            </a:pPr>
            <a:r>
              <a:rPr sz="1800" b="1" dirty="0">
                <a:solidFill>
                  <a:srgbClr val="606061"/>
                </a:solidFill>
                <a:latin typeface="Arial" panose="020B0604020202020204" pitchFamily="34" charset="0"/>
                <a:cs typeface="Arial" panose="020B0604020202020204" pitchFamily="34" charset="0"/>
              </a:rPr>
              <a:t>Start with data. </a:t>
            </a:r>
            <a:r>
              <a:rPr sz="1800" dirty="0">
                <a:solidFill>
                  <a:srgbClr val="606061"/>
                </a:solidFill>
                <a:latin typeface="Arial" panose="020B0604020202020204" pitchFamily="34" charset="0"/>
                <a:cs typeface="Arial" panose="020B0604020202020204" pitchFamily="34" charset="0"/>
              </a:rPr>
              <a:t>Get a clear understanding  of where money is leaking and how much  revenue is gained from every transaction.</a:t>
            </a:r>
            <a:endParaRPr sz="1800" dirty="0">
              <a:latin typeface="Arial" panose="020B0604020202020204" pitchFamily="34" charset="0"/>
              <a:cs typeface="Arial" panose="020B0604020202020204" pitchFamily="34" charset="0"/>
            </a:endParaRPr>
          </a:p>
          <a:p>
            <a:pPr>
              <a:lnSpc>
                <a:spcPct val="100000"/>
              </a:lnSpc>
              <a:spcBef>
                <a:spcPts val="55"/>
              </a:spcBef>
            </a:pPr>
            <a:endParaRPr sz="2250" dirty="0">
              <a:latin typeface="Arial" panose="020B0604020202020204" pitchFamily="34" charset="0"/>
              <a:cs typeface="Arial" panose="020B0604020202020204" pitchFamily="34" charset="0"/>
            </a:endParaRPr>
          </a:p>
          <a:p>
            <a:pPr marL="12700" marR="36830">
              <a:lnSpc>
                <a:spcPct val="120300"/>
              </a:lnSpc>
            </a:pPr>
            <a:r>
              <a:rPr sz="1800" b="1" dirty="0">
                <a:solidFill>
                  <a:srgbClr val="606061"/>
                </a:solidFill>
                <a:latin typeface="Arial" panose="020B0604020202020204" pitchFamily="34" charset="0"/>
                <a:cs typeface="Arial" panose="020B0604020202020204" pitchFamily="34" charset="0"/>
              </a:rPr>
              <a:t>Gather intelligence. </a:t>
            </a:r>
            <a:r>
              <a:rPr sz="1800" dirty="0">
                <a:solidFill>
                  <a:srgbClr val="606061"/>
                </a:solidFill>
                <a:latin typeface="Arial" panose="020B0604020202020204" pitchFamily="34" charset="0"/>
                <a:cs typeface="Arial" panose="020B0604020202020204" pitchFamily="34" charset="0"/>
              </a:rPr>
              <a:t>Avoid the hype and  rely instead on what customers are saying.</a:t>
            </a:r>
            <a:endParaRPr sz="1800" dirty="0">
              <a:latin typeface="Arial" panose="020B0604020202020204" pitchFamily="34" charset="0"/>
              <a:cs typeface="Arial" panose="020B0604020202020204" pitchFamily="34" charset="0"/>
            </a:endParaRPr>
          </a:p>
          <a:p>
            <a:pPr>
              <a:lnSpc>
                <a:spcPct val="100000"/>
              </a:lnSpc>
              <a:spcBef>
                <a:spcPts val="55"/>
              </a:spcBef>
            </a:pPr>
            <a:endParaRPr sz="2250" dirty="0">
              <a:latin typeface="Arial" panose="020B0604020202020204" pitchFamily="34" charset="0"/>
              <a:cs typeface="Arial" panose="020B0604020202020204" pitchFamily="34" charset="0"/>
            </a:endParaRPr>
          </a:p>
          <a:p>
            <a:pPr marL="12700" marR="380365">
              <a:lnSpc>
                <a:spcPct val="120300"/>
              </a:lnSpc>
            </a:pPr>
            <a:r>
              <a:rPr sz="1800" b="1" dirty="0">
                <a:solidFill>
                  <a:srgbClr val="606061"/>
                </a:solidFill>
                <a:latin typeface="Arial" panose="020B0604020202020204" pitchFamily="34" charset="0"/>
                <a:cs typeface="Arial" panose="020B0604020202020204" pitchFamily="34" charset="0"/>
              </a:rPr>
              <a:t>Don’t rush to drop prices. </a:t>
            </a:r>
            <a:r>
              <a:rPr sz="1800" dirty="0">
                <a:solidFill>
                  <a:srgbClr val="606061"/>
                </a:solidFill>
                <a:latin typeface="Arial" panose="020B0604020202020204" pitchFamily="34" charset="0"/>
                <a:cs typeface="Arial" panose="020B0604020202020204" pitchFamily="34" charset="0"/>
              </a:rPr>
              <a:t>Pricing  software can help you find weaknesses  and opportunities.</a:t>
            </a:r>
            <a:endParaRPr sz="1800" dirty="0">
              <a:latin typeface="Arial" panose="020B0604020202020204" pitchFamily="34" charset="0"/>
              <a:cs typeface="Arial" panose="020B0604020202020204" pitchFamily="34" charset="0"/>
            </a:endParaRPr>
          </a:p>
        </p:txBody>
      </p:sp>
      <p:sp>
        <p:nvSpPr>
          <p:cNvPr id="3" name="object 3"/>
          <p:cNvSpPr txBox="1"/>
          <p:nvPr/>
        </p:nvSpPr>
        <p:spPr>
          <a:xfrm>
            <a:off x="6801611" y="3164676"/>
            <a:ext cx="4150360" cy="2667000"/>
          </a:xfrm>
          <a:prstGeom prst="rect">
            <a:avLst/>
          </a:prstGeom>
        </p:spPr>
        <p:txBody>
          <a:bodyPr vert="horz" wrap="square" lIns="0" tIns="12700" rIns="0" bIns="0" rtlCol="0">
            <a:spAutoFit/>
          </a:bodyPr>
          <a:lstStyle/>
          <a:p>
            <a:pPr marL="12700" marR="5080">
              <a:lnSpc>
                <a:spcPct val="120300"/>
              </a:lnSpc>
              <a:spcBef>
                <a:spcPts val="100"/>
              </a:spcBef>
            </a:pPr>
            <a:r>
              <a:rPr sz="1800" b="1" dirty="0">
                <a:solidFill>
                  <a:srgbClr val="606061"/>
                </a:solidFill>
                <a:latin typeface="Arial" panose="020B0604020202020204" pitchFamily="34" charset="0"/>
                <a:cs typeface="Arial" panose="020B0604020202020204" pitchFamily="34" charset="0"/>
              </a:rPr>
              <a:t>Test for full visibility. </a:t>
            </a:r>
            <a:r>
              <a:rPr sz="1800" dirty="0">
                <a:solidFill>
                  <a:srgbClr val="606061"/>
                </a:solidFill>
                <a:latin typeface="Arial" panose="020B0604020202020204" pitchFamily="34" charset="0"/>
                <a:cs typeface="Arial" panose="020B0604020202020204" pitchFamily="34" charset="0"/>
              </a:rPr>
              <a:t>Testing different  market strategies shows you exactly  how any small change will impact your  bottom line.</a:t>
            </a:r>
            <a:endParaRPr sz="1800" dirty="0">
              <a:latin typeface="Arial" panose="020B0604020202020204" pitchFamily="34" charset="0"/>
              <a:cs typeface="Arial" panose="020B0604020202020204" pitchFamily="34" charset="0"/>
            </a:endParaRPr>
          </a:p>
          <a:p>
            <a:pPr>
              <a:lnSpc>
                <a:spcPct val="100000"/>
              </a:lnSpc>
              <a:spcBef>
                <a:spcPts val="40"/>
              </a:spcBef>
            </a:pPr>
            <a:endParaRPr sz="2650" dirty="0">
              <a:latin typeface="Arial" panose="020B0604020202020204" pitchFamily="34" charset="0"/>
              <a:cs typeface="Arial" panose="020B0604020202020204" pitchFamily="34" charset="0"/>
            </a:endParaRPr>
          </a:p>
          <a:p>
            <a:pPr marL="12700">
              <a:lnSpc>
                <a:spcPct val="100000"/>
              </a:lnSpc>
            </a:pPr>
            <a:r>
              <a:rPr sz="1800" b="1" dirty="0">
                <a:solidFill>
                  <a:srgbClr val="606061"/>
                </a:solidFill>
                <a:latin typeface="Arial" panose="020B0604020202020204" pitchFamily="34" charset="0"/>
                <a:cs typeface="Arial" panose="020B0604020202020204" pitchFamily="34" charset="0"/>
              </a:rPr>
              <a:t>Launch your strategy. </a:t>
            </a:r>
            <a:r>
              <a:rPr sz="1800" dirty="0">
                <a:solidFill>
                  <a:srgbClr val="606061"/>
                </a:solidFill>
                <a:latin typeface="Arial" panose="020B0604020202020204" pitchFamily="34" charset="0"/>
                <a:cs typeface="Arial" panose="020B0604020202020204" pitchFamily="34" charset="0"/>
              </a:rPr>
              <a:t>Choose the</a:t>
            </a:r>
            <a:endParaRPr sz="1800" dirty="0">
              <a:latin typeface="Arial" panose="020B0604020202020204" pitchFamily="34" charset="0"/>
              <a:cs typeface="Arial" panose="020B0604020202020204" pitchFamily="34" charset="0"/>
            </a:endParaRPr>
          </a:p>
          <a:p>
            <a:pPr marL="12700" marR="46990">
              <a:lnSpc>
                <a:spcPct val="120300"/>
              </a:lnSpc>
            </a:pPr>
            <a:r>
              <a:rPr sz="1800" dirty="0">
                <a:solidFill>
                  <a:srgbClr val="606061"/>
                </a:solidFill>
                <a:latin typeface="Arial" panose="020B0604020202020204" pitchFamily="34" charset="0"/>
                <a:cs typeface="Arial" panose="020B0604020202020204" pitchFamily="34" charset="0"/>
              </a:rPr>
              <a:t>best test strategy for your overall goals  and circumstances.</a:t>
            </a:r>
            <a:endParaRPr sz="1800" dirty="0">
              <a:latin typeface="Arial" panose="020B0604020202020204" pitchFamily="34" charset="0"/>
              <a:cs typeface="Arial" panose="020B0604020202020204" pitchFamily="34" charset="0"/>
            </a:endParaRPr>
          </a:p>
        </p:txBody>
      </p:sp>
      <p:sp>
        <p:nvSpPr>
          <p:cNvPr id="4" name="object 4"/>
          <p:cNvSpPr txBox="1">
            <a:spLocks noGrp="1"/>
          </p:cNvSpPr>
          <p:nvPr>
            <p:ph type="title"/>
          </p:nvPr>
        </p:nvSpPr>
        <p:spPr>
          <a:xfrm>
            <a:off x="1818132" y="1245200"/>
            <a:ext cx="9535668" cy="1488440"/>
          </a:xfrm>
          <a:prstGeom prst="rect">
            <a:avLst/>
          </a:prstGeom>
        </p:spPr>
        <p:txBody>
          <a:bodyPr vert="horz" wrap="square" lIns="0" tIns="12700" rIns="0" bIns="0" rtlCol="0">
            <a:spAutoFit/>
          </a:bodyPr>
          <a:lstStyle/>
          <a:p>
            <a:pPr marL="12700" marR="5080">
              <a:lnSpc>
                <a:spcPct val="100000"/>
              </a:lnSpc>
              <a:spcBef>
                <a:spcPts val="100"/>
              </a:spcBef>
            </a:pPr>
            <a:r>
              <a:rPr dirty="0">
                <a:latin typeface="Arial" panose="020B0604020202020204" pitchFamily="34" charset="0"/>
                <a:cs typeface="Arial" panose="020B0604020202020204" pitchFamily="34" charset="0"/>
              </a:rPr>
              <a:t>How to Minimize Loss and Improve  Margins. Yes, Even Now</a:t>
            </a:r>
          </a:p>
        </p:txBody>
      </p:sp>
      <p:sp>
        <p:nvSpPr>
          <p:cNvPr id="5" name="object 5"/>
          <p:cNvSpPr/>
          <p:nvPr/>
        </p:nvSpPr>
        <p:spPr>
          <a:xfrm>
            <a:off x="0" y="0"/>
            <a:ext cx="457200" cy="6766559"/>
          </a:xfrm>
          <a:custGeom>
            <a:avLst/>
            <a:gdLst/>
            <a:ahLst/>
            <a:cxnLst/>
            <a:rect l="l" t="t" r="r" b="b"/>
            <a:pathLst>
              <a:path w="457200" h="6766559">
                <a:moveTo>
                  <a:pt x="457200" y="0"/>
                </a:moveTo>
                <a:lnTo>
                  <a:pt x="0" y="0"/>
                </a:lnTo>
                <a:lnTo>
                  <a:pt x="0" y="6766559"/>
                </a:lnTo>
                <a:lnTo>
                  <a:pt x="457200" y="6766559"/>
                </a:lnTo>
                <a:lnTo>
                  <a:pt x="457200" y="0"/>
                </a:lnTo>
                <a:close/>
              </a:path>
            </a:pathLst>
          </a:custGeom>
          <a:solidFill>
            <a:srgbClr val="143B6D"/>
          </a:solidFill>
        </p:spPr>
        <p:txBody>
          <a:bodyPr wrap="square" lIns="0" tIns="0" rIns="0" bIns="0" rtlCol="0"/>
          <a:lstStyle/>
          <a:p>
            <a:endParaRPr/>
          </a:p>
        </p:txBody>
      </p:sp>
      <p:sp>
        <p:nvSpPr>
          <p:cNvPr id="6" name="object 6"/>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7" name="object 7"/>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3" name="object 3"/>
          <p:cNvSpPr txBox="1"/>
          <p:nvPr/>
        </p:nvSpPr>
        <p:spPr>
          <a:xfrm>
            <a:off x="457200" y="1463039"/>
            <a:ext cx="8083550" cy="4975721"/>
          </a:xfrm>
          <a:prstGeom prst="rect">
            <a:avLst/>
          </a:prstGeom>
          <a:solidFill>
            <a:srgbClr val="143B6D"/>
          </a:solidFill>
        </p:spPr>
        <p:txBody>
          <a:bodyPr vert="horz" wrap="square" lIns="0" tIns="0" rIns="0" bIns="0" rtlCol="0">
            <a:spAutoFit/>
          </a:bodyPr>
          <a:lstStyle/>
          <a:p>
            <a:pPr>
              <a:lnSpc>
                <a:spcPct val="100000"/>
              </a:lnSpc>
            </a:pPr>
            <a:endParaRPr sz="5400" dirty="0">
              <a:latin typeface="Arial" panose="020B0604020202020204" pitchFamily="34" charset="0"/>
              <a:cs typeface="Arial" panose="020B0604020202020204" pitchFamily="34" charset="0"/>
            </a:endParaRPr>
          </a:p>
          <a:p>
            <a:pPr>
              <a:lnSpc>
                <a:spcPct val="100000"/>
              </a:lnSpc>
              <a:spcBef>
                <a:spcPts val="55"/>
              </a:spcBef>
            </a:pPr>
            <a:endParaRPr sz="7650" dirty="0">
              <a:latin typeface="Arial" panose="020B0604020202020204" pitchFamily="34" charset="0"/>
              <a:cs typeface="Arial" panose="020B0604020202020204" pitchFamily="34" charset="0"/>
            </a:endParaRPr>
          </a:p>
          <a:p>
            <a:pPr marL="1773555" marR="1838325">
              <a:lnSpc>
                <a:spcPct val="100000"/>
              </a:lnSpc>
            </a:pPr>
            <a:r>
              <a:rPr sz="4800" dirty="0">
                <a:solidFill>
                  <a:srgbClr val="FFFFFF"/>
                </a:solidFill>
                <a:latin typeface="Arial" panose="020B0604020202020204" pitchFamily="34" charset="0"/>
                <a:cs typeface="Arial" panose="020B0604020202020204" pitchFamily="34" charset="0"/>
              </a:rPr>
              <a:t>What About Our  Customers?</a:t>
            </a:r>
            <a:endParaRPr lang="en-CA" sz="4800" dirty="0">
              <a:solidFill>
                <a:srgbClr val="FFFFFF"/>
              </a:solidFill>
              <a:latin typeface="Arial" panose="020B0604020202020204" pitchFamily="34" charset="0"/>
              <a:cs typeface="Arial" panose="020B0604020202020204" pitchFamily="34" charset="0"/>
            </a:endParaRPr>
          </a:p>
          <a:p>
            <a:pPr marL="1773555" marR="1838325">
              <a:lnSpc>
                <a:spcPct val="100000"/>
              </a:lnSpc>
            </a:pPr>
            <a:endParaRPr lang="en-CA" sz="4800" spc="-120" dirty="0">
              <a:solidFill>
                <a:srgbClr val="FFFFFF"/>
              </a:solidFill>
              <a:latin typeface="Arial" panose="020B0604020202020204" pitchFamily="34" charset="0"/>
              <a:cs typeface="Arial" panose="020B0604020202020204" pitchFamily="34" charset="0"/>
            </a:endParaRPr>
          </a:p>
          <a:p>
            <a:pPr marL="1773555" marR="1838325">
              <a:lnSpc>
                <a:spcPct val="100000"/>
              </a:lnSpc>
            </a:pPr>
            <a:endParaRPr sz="4800" dirty="0">
              <a:latin typeface="Arial" panose="020B0604020202020204" pitchFamily="34" charset="0"/>
              <a:cs typeface="Arial" panose="020B0604020202020204" pitchFamily="34" charset="0"/>
            </a:endParaRPr>
          </a:p>
        </p:txBody>
      </p:sp>
      <p:sp>
        <p:nvSpPr>
          <p:cNvPr id="4" name="object 4"/>
          <p:cNvSpPr txBox="1"/>
          <p:nvPr/>
        </p:nvSpPr>
        <p:spPr>
          <a:xfrm>
            <a:off x="9606788" y="3080916"/>
            <a:ext cx="3531870" cy="2006600"/>
          </a:xfrm>
          <a:prstGeom prst="rect">
            <a:avLst/>
          </a:prstGeom>
        </p:spPr>
        <p:txBody>
          <a:bodyPr vert="horz" wrap="square" lIns="0" tIns="12700" rIns="0" bIns="0" rtlCol="0">
            <a:spAutoFit/>
          </a:bodyPr>
          <a:lstStyle/>
          <a:p>
            <a:pPr marL="12700" marR="5080">
              <a:lnSpc>
                <a:spcPct val="120300"/>
              </a:lnSpc>
              <a:spcBef>
                <a:spcPts val="100"/>
              </a:spcBef>
            </a:pPr>
            <a:r>
              <a:rPr sz="1800" dirty="0">
                <a:solidFill>
                  <a:srgbClr val="606061"/>
                </a:solidFill>
                <a:latin typeface="Arial" panose="020B0604020202020204" pitchFamily="34" charset="0"/>
                <a:cs typeface="Arial" panose="020B0604020202020204" pitchFamily="34" charset="0"/>
              </a:rPr>
              <a:t>One of the best ways to help  customers is to understand their  mindset. Let’s look at some of the  ways food operators are looking  to respond and modify their  business models post-pandemic.</a:t>
            </a:r>
            <a:endParaRPr sz="1800" dirty="0">
              <a:latin typeface="Arial" panose="020B0604020202020204" pitchFamily="34" charset="0"/>
              <a:cs typeface="Arial" panose="020B0604020202020204" pitchFamily="34" charset="0"/>
            </a:endParaRPr>
          </a:p>
        </p:txBody>
      </p:sp>
      <p:sp>
        <p:nvSpPr>
          <p:cNvPr id="5" name="object 5"/>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18132" y="3487111"/>
            <a:ext cx="5122545" cy="3327400"/>
          </a:xfrm>
          <a:prstGeom prst="rect">
            <a:avLst/>
          </a:prstGeom>
        </p:spPr>
        <p:txBody>
          <a:bodyPr vert="horz" wrap="square" lIns="0" tIns="12700" rIns="0" bIns="0" rtlCol="0">
            <a:spAutoFit/>
          </a:bodyPr>
          <a:lstStyle/>
          <a:p>
            <a:pPr marL="147320" marR="521334" indent="-135255">
              <a:lnSpc>
                <a:spcPct val="120300"/>
              </a:lnSpc>
              <a:spcBef>
                <a:spcPts val="100"/>
              </a:spcBef>
              <a:buChar char="•"/>
              <a:tabLst>
                <a:tab pos="147955" algn="l"/>
              </a:tabLst>
            </a:pPr>
            <a:r>
              <a:rPr sz="1800" dirty="0">
                <a:solidFill>
                  <a:srgbClr val="606061"/>
                </a:solidFill>
                <a:latin typeface="Arial" panose="020B0604020202020204" pitchFamily="34" charset="0"/>
                <a:cs typeface="Arial" panose="020B0604020202020204" pitchFamily="34" charset="0"/>
              </a:rPr>
              <a:t>Greater transparency and tracking to  understand their supply chain and sourcing  risks. This is a move many operators have  already taken and will continue to take.</a:t>
            </a:r>
            <a:endParaRPr sz="1800" dirty="0">
              <a:latin typeface="Arial" panose="020B0604020202020204" pitchFamily="34" charset="0"/>
              <a:cs typeface="Arial" panose="020B0604020202020204" pitchFamily="34" charset="0"/>
            </a:endParaRPr>
          </a:p>
          <a:p>
            <a:pPr>
              <a:lnSpc>
                <a:spcPct val="100000"/>
              </a:lnSpc>
              <a:spcBef>
                <a:spcPts val="55"/>
              </a:spcBef>
              <a:buClr>
                <a:srgbClr val="606061"/>
              </a:buClr>
              <a:buFont typeface="Microsoft Sans Serif"/>
              <a:buChar char="•"/>
            </a:pPr>
            <a:endParaRPr sz="2250" dirty="0">
              <a:latin typeface="Arial" panose="020B0604020202020204" pitchFamily="34" charset="0"/>
              <a:cs typeface="Arial" panose="020B0604020202020204" pitchFamily="34" charset="0"/>
            </a:endParaRPr>
          </a:p>
          <a:p>
            <a:pPr marL="147320" marR="152400" indent="-135255">
              <a:lnSpc>
                <a:spcPct val="120300"/>
              </a:lnSpc>
              <a:buChar char="•"/>
              <a:tabLst>
                <a:tab pos="147955" algn="l"/>
              </a:tabLst>
            </a:pPr>
            <a:r>
              <a:rPr sz="1800" dirty="0">
                <a:solidFill>
                  <a:srgbClr val="606061"/>
                </a:solidFill>
                <a:latin typeface="Arial" panose="020B0604020202020204" pitchFamily="34" charset="0"/>
                <a:cs typeface="Arial" panose="020B0604020202020204" pitchFamily="34" charset="0"/>
              </a:rPr>
              <a:t>Increased focus on disaster planning, including  contingency planning and risk mitigation.</a:t>
            </a:r>
            <a:endParaRPr sz="1800" dirty="0">
              <a:latin typeface="Arial" panose="020B0604020202020204" pitchFamily="34" charset="0"/>
              <a:cs typeface="Arial" panose="020B0604020202020204" pitchFamily="34" charset="0"/>
            </a:endParaRPr>
          </a:p>
          <a:p>
            <a:pPr>
              <a:lnSpc>
                <a:spcPct val="100000"/>
              </a:lnSpc>
              <a:spcBef>
                <a:spcPts val="55"/>
              </a:spcBef>
              <a:buClr>
                <a:srgbClr val="606061"/>
              </a:buClr>
              <a:buFont typeface="Microsoft Sans Serif"/>
              <a:buChar char="•"/>
            </a:pPr>
            <a:endParaRPr sz="2250" dirty="0">
              <a:latin typeface="Arial" panose="020B0604020202020204" pitchFamily="34" charset="0"/>
              <a:cs typeface="Arial" panose="020B0604020202020204" pitchFamily="34" charset="0"/>
            </a:endParaRPr>
          </a:p>
          <a:p>
            <a:pPr marL="147320" marR="5080" indent="-135255">
              <a:lnSpc>
                <a:spcPct val="120300"/>
              </a:lnSpc>
              <a:buChar char="•"/>
              <a:tabLst>
                <a:tab pos="147955" algn="l"/>
              </a:tabLst>
            </a:pPr>
            <a:r>
              <a:rPr sz="1800" dirty="0">
                <a:solidFill>
                  <a:srgbClr val="606061"/>
                </a:solidFill>
                <a:latin typeface="Arial" panose="020B0604020202020204" pitchFamily="34" charset="0"/>
                <a:cs typeface="Arial" panose="020B0604020202020204" pitchFamily="34" charset="0"/>
              </a:rPr>
              <a:t>Increased domestic and local sourcing to reduce  the risk and dependency on foreign suppliers.</a:t>
            </a:r>
            <a:endParaRPr sz="1800" dirty="0">
              <a:latin typeface="Arial" panose="020B0604020202020204" pitchFamily="34" charset="0"/>
              <a:cs typeface="Arial" panose="020B0604020202020204" pitchFamily="34" charset="0"/>
            </a:endParaRPr>
          </a:p>
        </p:txBody>
      </p:sp>
      <p:sp>
        <p:nvSpPr>
          <p:cNvPr id="3" name="object 3"/>
          <p:cNvSpPr txBox="1"/>
          <p:nvPr/>
        </p:nvSpPr>
        <p:spPr>
          <a:xfrm>
            <a:off x="7377683" y="3486654"/>
            <a:ext cx="5058410" cy="1676400"/>
          </a:xfrm>
          <a:prstGeom prst="rect">
            <a:avLst/>
          </a:prstGeom>
        </p:spPr>
        <p:txBody>
          <a:bodyPr vert="horz" wrap="square" lIns="0" tIns="12700" rIns="0" bIns="0" rtlCol="0">
            <a:spAutoFit/>
          </a:bodyPr>
          <a:lstStyle/>
          <a:p>
            <a:pPr marL="147320" marR="580390" indent="-135255">
              <a:lnSpc>
                <a:spcPct val="120300"/>
              </a:lnSpc>
              <a:spcBef>
                <a:spcPts val="100"/>
              </a:spcBef>
              <a:buChar char="•"/>
              <a:tabLst>
                <a:tab pos="147955" algn="l"/>
              </a:tabLst>
            </a:pPr>
            <a:r>
              <a:rPr sz="1800" dirty="0">
                <a:solidFill>
                  <a:srgbClr val="606061"/>
                </a:solidFill>
                <a:latin typeface="Arial" panose="020B0604020202020204" pitchFamily="34" charset="0"/>
                <a:cs typeface="Arial" panose="020B0604020202020204" pitchFamily="34" charset="0"/>
              </a:rPr>
              <a:t>More partially cooked, ready-to-heat food  solutions that lower labor requirements.</a:t>
            </a:r>
            <a:endParaRPr sz="1800" dirty="0">
              <a:latin typeface="Arial" panose="020B0604020202020204" pitchFamily="34" charset="0"/>
              <a:cs typeface="Arial" panose="020B0604020202020204" pitchFamily="34" charset="0"/>
            </a:endParaRPr>
          </a:p>
          <a:p>
            <a:pPr>
              <a:lnSpc>
                <a:spcPct val="100000"/>
              </a:lnSpc>
              <a:spcBef>
                <a:spcPts val="55"/>
              </a:spcBef>
              <a:buClr>
                <a:srgbClr val="606061"/>
              </a:buClr>
              <a:buFont typeface="Microsoft Sans Serif"/>
              <a:buChar char="•"/>
            </a:pPr>
            <a:endParaRPr sz="2250" dirty="0">
              <a:latin typeface="Arial" panose="020B0604020202020204" pitchFamily="34" charset="0"/>
              <a:cs typeface="Arial" panose="020B0604020202020204" pitchFamily="34" charset="0"/>
            </a:endParaRPr>
          </a:p>
          <a:p>
            <a:pPr marL="147320" marR="5080" indent="-135255">
              <a:lnSpc>
                <a:spcPct val="120300"/>
              </a:lnSpc>
              <a:buChar char="•"/>
              <a:tabLst>
                <a:tab pos="147955" algn="l"/>
              </a:tabLst>
            </a:pPr>
            <a:r>
              <a:rPr sz="1800" dirty="0">
                <a:solidFill>
                  <a:srgbClr val="606061"/>
                </a:solidFill>
                <a:latin typeface="Arial" panose="020B0604020202020204" pitchFamily="34" charset="0"/>
                <a:cs typeface="Arial" panose="020B0604020202020204" pitchFamily="34" charset="0"/>
              </a:rPr>
              <a:t>Stronger long-term relationships with suppliers  to reduce risk and avoid costly changes.</a:t>
            </a:r>
            <a:endParaRPr sz="1800" dirty="0">
              <a:latin typeface="Arial" panose="020B0604020202020204" pitchFamily="34" charset="0"/>
              <a:cs typeface="Arial" panose="020B0604020202020204" pitchFamily="34" charset="0"/>
            </a:endParaRPr>
          </a:p>
        </p:txBody>
      </p:sp>
      <p:sp>
        <p:nvSpPr>
          <p:cNvPr id="4" name="object 4"/>
          <p:cNvSpPr txBox="1">
            <a:spLocks noGrp="1"/>
          </p:cNvSpPr>
          <p:nvPr>
            <p:ph type="title"/>
          </p:nvPr>
        </p:nvSpPr>
        <p:spPr>
          <a:xfrm>
            <a:off x="1818132" y="1245200"/>
            <a:ext cx="7402068" cy="1490152"/>
          </a:xfrm>
          <a:prstGeom prst="rect">
            <a:avLst/>
          </a:prstGeom>
        </p:spPr>
        <p:txBody>
          <a:bodyPr vert="horz" wrap="square" lIns="0" tIns="12700" rIns="0" bIns="0" rtlCol="0">
            <a:spAutoFit/>
          </a:bodyPr>
          <a:lstStyle/>
          <a:p>
            <a:pPr marL="12700" marR="5080">
              <a:lnSpc>
                <a:spcPct val="100000"/>
              </a:lnSpc>
              <a:spcBef>
                <a:spcPts val="100"/>
              </a:spcBef>
            </a:pPr>
            <a:r>
              <a:rPr dirty="0">
                <a:latin typeface="Arial" panose="020B0604020202020204" pitchFamily="34" charset="0"/>
                <a:cs typeface="Arial" panose="020B0604020202020204" pitchFamily="34" charset="0"/>
              </a:rPr>
              <a:t>What Your Foodservice  Operators Want Right Now</a:t>
            </a:r>
          </a:p>
        </p:txBody>
      </p:sp>
      <p:sp>
        <p:nvSpPr>
          <p:cNvPr id="5" name="object 5"/>
          <p:cNvSpPr/>
          <p:nvPr/>
        </p:nvSpPr>
        <p:spPr>
          <a:xfrm>
            <a:off x="13944600" y="75438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000000"/>
          </a:solidFill>
        </p:spPr>
        <p:txBody>
          <a:bodyPr wrap="square" lIns="0" tIns="0" rIns="0" bIns="0" rtlCol="0"/>
          <a:lstStyle/>
          <a:p>
            <a:endParaRPr/>
          </a:p>
        </p:txBody>
      </p:sp>
      <p:sp>
        <p:nvSpPr>
          <p:cNvPr id="6" name="object 6"/>
          <p:cNvSpPr/>
          <p:nvPr/>
        </p:nvSpPr>
        <p:spPr>
          <a:xfrm>
            <a:off x="0" y="0"/>
            <a:ext cx="457200" cy="6766559"/>
          </a:xfrm>
          <a:custGeom>
            <a:avLst/>
            <a:gdLst/>
            <a:ahLst/>
            <a:cxnLst/>
            <a:rect l="l" t="t" r="r" b="b"/>
            <a:pathLst>
              <a:path w="457200" h="6766559">
                <a:moveTo>
                  <a:pt x="457200" y="0"/>
                </a:moveTo>
                <a:lnTo>
                  <a:pt x="0" y="0"/>
                </a:lnTo>
                <a:lnTo>
                  <a:pt x="0" y="6766559"/>
                </a:lnTo>
                <a:lnTo>
                  <a:pt x="457200" y="6766559"/>
                </a:lnTo>
                <a:lnTo>
                  <a:pt x="457200" y="0"/>
                </a:lnTo>
                <a:close/>
              </a:path>
            </a:pathLst>
          </a:custGeom>
          <a:solidFill>
            <a:srgbClr val="143B6D"/>
          </a:solidFill>
        </p:spPr>
        <p:txBody>
          <a:bodyPr wrap="square" lIns="0" tIns="0" rIns="0" bIns="0" rtlCol="0"/>
          <a:lstStyle/>
          <a:p>
            <a:endParaRPr/>
          </a:p>
        </p:txBody>
      </p:sp>
      <p:sp>
        <p:nvSpPr>
          <p:cNvPr id="7" name="object 7"/>
          <p:cNvSpPr/>
          <p:nvPr/>
        </p:nvSpPr>
        <p:spPr>
          <a:xfrm>
            <a:off x="13111277" y="7783004"/>
            <a:ext cx="666115" cy="259715"/>
          </a:xfrm>
          <a:custGeom>
            <a:avLst/>
            <a:gdLst/>
            <a:ahLst/>
            <a:cxnLst/>
            <a:rect l="l" t="t" r="r" b="b"/>
            <a:pathLst>
              <a:path w="666115" h="259715">
                <a:moveTo>
                  <a:pt x="99212" y="113652"/>
                </a:moveTo>
                <a:lnTo>
                  <a:pt x="86296" y="77076"/>
                </a:lnTo>
                <a:lnTo>
                  <a:pt x="66751" y="66471"/>
                </a:lnTo>
                <a:lnTo>
                  <a:pt x="66751" y="110312"/>
                </a:lnTo>
                <a:lnTo>
                  <a:pt x="66751" y="132168"/>
                </a:lnTo>
                <a:lnTo>
                  <a:pt x="52514" y="152565"/>
                </a:lnTo>
                <a:lnTo>
                  <a:pt x="46494" y="152565"/>
                </a:lnTo>
                <a:lnTo>
                  <a:pt x="43764" y="152425"/>
                </a:lnTo>
                <a:lnTo>
                  <a:pt x="37604" y="151917"/>
                </a:lnTo>
                <a:lnTo>
                  <a:pt x="34874" y="151663"/>
                </a:lnTo>
                <a:lnTo>
                  <a:pt x="32473" y="151396"/>
                </a:lnTo>
                <a:lnTo>
                  <a:pt x="32473" y="91211"/>
                </a:lnTo>
                <a:lnTo>
                  <a:pt x="34340" y="90957"/>
                </a:lnTo>
                <a:lnTo>
                  <a:pt x="36703" y="90728"/>
                </a:lnTo>
                <a:lnTo>
                  <a:pt x="42456" y="90335"/>
                </a:lnTo>
                <a:lnTo>
                  <a:pt x="45567" y="90246"/>
                </a:lnTo>
                <a:lnTo>
                  <a:pt x="52514" y="90246"/>
                </a:lnTo>
                <a:lnTo>
                  <a:pt x="66751" y="110312"/>
                </a:lnTo>
                <a:lnTo>
                  <a:pt x="66751" y="66471"/>
                </a:lnTo>
                <a:lnTo>
                  <a:pt x="60401" y="64922"/>
                </a:lnTo>
                <a:lnTo>
                  <a:pt x="48907" y="64109"/>
                </a:lnTo>
                <a:lnTo>
                  <a:pt x="41148" y="64109"/>
                </a:lnTo>
                <a:lnTo>
                  <a:pt x="1841" y="70497"/>
                </a:lnTo>
                <a:lnTo>
                  <a:pt x="0" y="73215"/>
                </a:lnTo>
                <a:lnTo>
                  <a:pt x="0" y="211455"/>
                </a:lnTo>
                <a:lnTo>
                  <a:pt x="431" y="212356"/>
                </a:lnTo>
                <a:lnTo>
                  <a:pt x="2184" y="213906"/>
                </a:lnTo>
                <a:lnTo>
                  <a:pt x="3136" y="214287"/>
                </a:lnTo>
                <a:lnTo>
                  <a:pt x="29540" y="214287"/>
                </a:lnTo>
                <a:lnTo>
                  <a:pt x="30467" y="213906"/>
                </a:lnTo>
                <a:lnTo>
                  <a:pt x="32067" y="212356"/>
                </a:lnTo>
                <a:lnTo>
                  <a:pt x="32473" y="211455"/>
                </a:lnTo>
                <a:lnTo>
                  <a:pt x="32473" y="176949"/>
                </a:lnTo>
                <a:lnTo>
                  <a:pt x="35407" y="177330"/>
                </a:lnTo>
                <a:lnTo>
                  <a:pt x="38379" y="177647"/>
                </a:lnTo>
                <a:lnTo>
                  <a:pt x="44399" y="178168"/>
                </a:lnTo>
                <a:lnTo>
                  <a:pt x="46913" y="178295"/>
                </a:lnTo>
                <a:lnTo>
                  <a:pt x="48907" y="178295"/>
                </a:lnTo>
                <a:lnTo>
                  <a:pt x="60807" y="177469"/>
                </a:lnTo>
                <a:lnTo>
                  <a:pt x="62915" y="176949"/>
                </a:lnTo>
                <a:lnTo>
                  <a:pt x="71094" y="174967"/>
                </a:lnTo>
                <a:lnTo>
                  <a:pt x="79743" y="170789"/>
                </a:lnTo>
                <a:lnTo>
                  <a:pt x="86779" y="164947"/>
                </a:lnTo>
                <a:lnTo>
                  <a:pt x="92214" y="157683"/>
                </a:lnTo>
                <a:lnTo>
                  <a:pt x="94564" y="152565"/>
                </a:lnTo>
                <a:lnTo>
                  <a:pt x="96100" y="149225"/>
                </a:lnTo>
                <a:lnTo>
                  <a:pt x="98425" y="139585"/>
                </a:lnTo>
                <a:lnTo>
                  <a:pt x="99199" y="128816"/>
                </a:lnTo>
                <a:lnTo>
                  <a:pt x="99212" y="113652"/>
                </a:lnTo>
                <a:close/>
              </a:path>
              <a:path w="666115" h="259715">
                <a:moveTo>
                  <a:pt x="176580" y="66979"/>
                </a:moveTo>
                <a:lnTo>
                  <a:pt x="176161" y="66052"/>
                </a:lnTo>
                <a:lnTo>
                  <a:pt x="174574" y="64503"/>
                </a:lnTo>
                <a:lnTo>
                  <a:pt x="173634" y="64109"/>
                </a:lnTo>
                <a:lnTo>
                  <a:pt x="167754" y="64109"/>
                </a:lnTo>
                <a:lnTo>
                  <a:pt x="162979" y="64935"/>
                </a:lnTo>
                <a:lnTo>
                  <a:pt x="153492" y="68173"/>
                </a:lnTo>
                <a:lnTo>
                  <a:pt x="149263" y="70485"/>
                </a:lnTo>
                <a:lnTo>
                  <a:pt x="145516" y="73482"/>
                </a:lnTo>
                <a:lnTo>
                  <a:pt x="145503" y="68503"/>
                </a:lnTo>
                <a:lnTo>
                  <a:pt x="145097" y="67602"/>
                </a:lnTo>
                <a:lnTo>
                  <a:pt x="143459" y="66052"/>
                </a:lnTo>
                <a:lnTo>
                  <a:pt x="142570" y="65659"/>
                </a:lnTo>
                <a:lnTo>
                  <a:pt x="116586" y="65659"/>
                </a:lnTo>
                <a:lnTo>
                  <a:pt x="115646" y="66065"/>
                </a:lnTo>
                <a:lnTo>
                  <a:pt x="114033" y="67614"/>
                </a:lnTo>
                <a:lnTo>
                  <a:pt x="113639" y="68503"/>
                </a:lnTo>
                <a:lnTo>
                  <a:pt x="113639" y="173532"/>
                </a:lnTo>
                <a:lnTo>
                  <a:pt x="114084" y="174459"/>
                </a:lnTo>
                <a:lnTo>
                  <a:pt x="115811" y="176136"/>
                </a:lnTo>
                <a:lnTo>
                  <a:pt x="116776" y="176555"/>
                </a:lnTo>
                <a:lnTo>
                  <a:pt x="143179" y="176555"/>
                </a:lnTo>
                <a:lnTo>
                  <a:pt x="144106" y="176136"/>
                </a:lnTo>
                <a:lnTo>
                  <a:pt x="145707" y="174459"/>
                </a:lnTo>
                <a:lnTo>
                  <a:pt x="146113" y="173532"/>
                </a:lnTo>
                <a:lnTo>
                  <a:pt x="146113" y="97002"/>
                </a:lnTo>
                <a:lnTo>
                  <a:pt x="149847" y="95072"/>
                </a:lnTo>
                <a:lnTo>
                  <a:pt x="153860" y="93472"/>
                </a:lnTo>
                <a:lnTo>
                  <a:pt x="162420" y="90881"/>
                </a:lnTo>
                <a:lnTo>
                  <a:pt x="167030" y="90246"/>
                </a:lnTo>
                <a:lnTo>
                  <a:pt x="174498" y="90246"/>
                </a:lnTo>
                <a:lnTo>
                  <a:pt x="175247" y="89852"/>
                </a:lnTo>
                <a:lnTo>
                  <a:pt x="176301" y="88290"/>
                </a:lnTo>
                <a:lnTo>
                  <a:pt x="176580" y="87452"/>
                </a:lnTo>
                <a:lnTo>
                  <a:pt x="176580" y="73482"/>
                </a:lnTo>
                <a:lnTo>
                  <a:pt x="176580" y="66979"/>
                </a:lnTo>
                <a:close/>
              </a:path>
              <a:path w="666115" h="259715">
                <a:moveTo>
                  <a:pt x="220268" y="68503"/>
                </a:moveTo>
                <a:lnTo>
                  <a:pt x="219875" y="67602"/>
                </a:lnTo>
                <a:lnTo>
                  <a:pt x="218274" y="66052"/>
                </a:lnTo>
                <a:lnTo>
                  <a:pt x="217335" y="65659"/>
                </a:lnTo>
                <a:lnTo>
                  <a:pt x="190741" y="65659"/>
                </a:lnTo>
                <a:lnTo>
                  <a:pt x="189814" y="66052"/>
                </a:lnTo>
                <a:lnTo>
                  <a:pt x="188214" y="67602"/>
                </a:lnTo>
                <a:lnTo>
                  <a:pt x="187807" y="68503"/>
                </a:lnTo>
                <a:lnTo>
                  <a:pt x="187807" y="173723"/>
                </a:lnTo>
                <a:lnTo>
                  <a:pt x="188214" y="174625"/>
                </a:lnTo>
                <a:lnTo>
                  <a:pt x="189001" y="175399"/>
                </a:lnTo>
                <a:lnTo>
                  <a:pt x="189814" y="176161"/>
                </a:lnTo>
                <a:lnTo>
                  <a:pt x="190741" y="176555"/>
                </a:lnTo>
                <a:lnTo>
                  <a:pt x="217335" y="176555"/>
                </a:lnTo>
                <a:lnTo>
                  <a:pt x="218274" y="176161"/>
                </a:lnTo>
                <a:lnTo>
                  <a:pt x="219875" y="174625"/>
                </a:lnTo>
                <a:lnTo>
                  <a:pt x="220268" y="173723"/>
                </a:lnTo>
                <a:lnTo>
                  <a:pt x="220268" y="68503"/>
                </a:lnTo>
                <a:close/>
              </a:path>
              <a:path w="666115" h="259715">
                <a:moveTo>
                  <a:pt x="221081" y="30187"/>
                </a:moveTo>
                <a:lnTo>
                  <a:pt x="220675" y="29286"/>
                </a:lnTo>
                <a:lnTo>
                  <a:pt x="219075" y="27736"/>
                </a:lnTo>
                <a:lnTo>
                  <a:pt x="218135" y="27343"/>
                </a:lnTo>
                <a:lnTo>
                  <a:pt x="189941" y="27343"/>
                </a:lnTo>
                <a:lnTo>
                  <a:pt x="189001" y="27736"/>
                </a:lnTo>
                <a:lnTo>
                  <a:pt x="187401" y="29286"/>
                </a:lnTo>
                <a:lnTo>
                  <a:pt x="187007" y="30187"/>
                </a:lnTo>
                <a:lnTo>
                  <a:pt x="187007" y="50241"/>
                </a:lnTo>
                <a:lnTo>
                  <a:pt x="187401" y="51142"/>
                </a:lnTo>
                <a:lnTo>
                  <a:pt x="189001" y="52692"/>
                </a:lnTo>
                <a:lnTo>
                  <a:pt x="189941" y="53086"/>
                </a:lnTo>
                <a:lnTo>
                  <a:pt x="218135" y="53086"/>
                </a:lnTo>
                <a:lnTo>
                  <a:pt x="219075" y="52692"/>
                </a:lnTo>
                <a:lnTo>
                  <a:pt x="220675" y="51142"/>
                </a:lnTo>
                <a:lnTo>
                  <a:pt x="221081" y="50241"/>
                </a:lnTo>
                <a:lnTo>
                  <a:pt x="221081" y="30187"/>
                </a:lnTo>
                <a:close/>
              </a:path>
              <a:path w="666115" h="259715">
                <a:moveTo>
                  <a:pt x="311670" y="70053"/>
                </a:moveTo>
                <a:lnTo>
                  <a:pt x="286816" y="64109"/>
                </a:lnTo>
                <a:lnTo>
                  <a:pt x="280809" y="64109"/>
                </a:lnTo>
                <a:lnTo>
                  <a:pt x="241261" y="83693"/>
                </a:lnTo>
                <a:lnTo>
                  <a:pt x="234099" y="113080"/>
                </a:lnTo>
                <a:lnTo>
                  <a:pt x="234099" y="129336"/>
                </a:lnTo>
                <a:lnTo>
                  <a:pt x="246837" y="165709"/>
                </a:lnTo>
                <a:lnTo>
                  <a:pt x="280809" y="178295"/>
                </a:lnTo>
                <a:lnTo>
                  <a:pt x="286816" y="178295"/>
                </a:lnTo>
                <a:lnTo>
                  <a:pt x="311670" y="172364"/>
                </a:lnTo>
                <a:lnTo>
                  <a:pt x="311670" y="152692"/>
                </a:lnTo>
                <a:lnTo>
                  <a:pt x="311302" y="151879"/>
                </a:lnTo>
                <a:lnTo>
                  <a:pt x="311162" y="151777"/>
                </a:lnTo>
                <a:lnTo>
                  <a:pt x="309829" y="150723"/>
                </a:lnTo>
                <a:lnTo>
                  <a:pt x="308927" y="150431"/>
                </a:lnTo>
                <a:lnTo>
                  <a:pt x="307467" y="150431"/>
                </a:lnTo>
                <a:lnTo>
                  <a:pt x="300139" y="151142"/>
                </a:lnTo>
                <a:lnTo>
                  <a:pt x="293331" y="151663"/>
                </a:lnTo>
                <a:lnTo>
                  <a:pt x="288747" y="151777"/>
                </a:lnTo>
                <a:lnTo>
                  <a:pt x="280733" y="151777"/>
                </a:lnTo>
                <a:lnTo>
                  <a:pt x="266573" y="133591"/>
                </a:lnTo>
                <a:lnTo>
                  <a:pt x="266573" y="108826"/>
                </a:lnTo>
                <a:lnTo>
                  <a:pt x="280733" y="90627"/>
                </a:lnTo>
                <a:lnTo>
                  <a:pt x="288747" y="90627"/>
                </a:lnTo>
                <a:lnTo>
                  <a:pt x="293331" y="90754"/>
                </a:lnTo>
                <a:lnTo>
                  <a:pt x="300139" y="91274"/>
                </a:lnTo>
                <a:lnTo>
                  <a:pt x="303720" y="91592"/>
                </a:lnTo>
                <a:lnTo>
                  <a:pt x="307467" y="91986"/>
                </a:lnTo>
                <a:lnTo>
                  <a:pt x="308927" y="91986"/>
                </a:lnTo>
                <a:lnTo>
                  <a:pt x="309829" y="91694"/>
                </a:lnTo>
                <a:lnTo>
                  <a:pt x="311175" y="90627"/>
                </a:lnTo>
                <a:lnTo>
                  <a:pt x="311302" y="90525"/>
                </a:lnTo>
                <a:lnTo>
                  <a:pt x="311670" y="89725"/>
                </a:lnTo>
                <a:lnTo>
                  <a:pt x="311670" y="70053"/>
                </a:lnTo>
                <a:close/>
              </a:path>
              <a:path w="666115" h="259715">
                <a:moveTo>
                  <a:pt x="419112" y="111531"/>
                </a:moveTo>
                <a:lnTo>
                  <a:pt x="419049" y="107264"/>
                </a:lnTo>
                <a:lnTo>
                  <a:pt x="418071" y="100876"/>
                </a:lnTo>
                <a:lnTo>
                  <a:pt x="414185" y="89268"/>
                </a:lnTo>
                <a:lnTo>
                  <a:pt x="413931" y="88493"/>
                </a:lnTo>
                <a:lnTo>
                  <a:pt x="410819" y="83146"/>
                </a:lnTo>
                <a:lnTo>
                  <a:pt x="402526" y="74117"/>
                </a:lnTo>
                <a:lnTo>
                  <a:pt x="397357" y="70561"/>
                </a:lnTo>
                <a:lnTo>
                  <a:pt x="387438" y="66446"/>
                </a:lnTo>
                <a:lnTo>
                  <a:pt x="387438" y="103530"/>
                </a:lnTo>
                <a:lnTo>
                  <a:pt x="387438" y="111531"/>
                </a:lnTo>
                <a:lnTo>
                  <a:pt x="350964" y="111531"/>
                </a:lnTo>
                <a:lnTo>
                  <a:pt x="351002" y="103530"/>
                </a:lnTo>
                <a:lnTo>
                  <a:pt x="352628" y="98310"/>
                </a:lnTo>
                <a:lnTo>
                  <a:pt x="359308" y="91084"/>
                </a:lnTo>
                <a:lnTo>
                  <a:pt x="363778" y="89268"/>
                </a:lnTo>
                <a:lnTo>
                  <a:pt x="375005" y="89268"/>
                </a:lnTo>
                <a:lnTo>
                  <a:pt x="379412" y="91046"/>
                </a:lnTo>
                <a:lnTo>
                  <a:pt x="385838" y="98145"/>
                </a:lnTo>
                <a:lnTo>
                  <a:pt x="387438" y="103530"/>
                </a:lnTo>
                <a:lnTo>
                  <a:pt x="387438" y="66446"/>
                </a:lnTo>
                <a:lnTo>
                  <a:pt x="384937" y="65405"/>
                </a:lnTo>
                <a:lnTo>
                  <a:pt x="377748" y="64109"/>
                </a:lnTo>
                <a:lnTo>
                  <a:pt x="361581" y="64109"/>
                </a:lnTo>
                <a:lnTo>
                  <a:pt x="327875" y="82245"/>
                </a:lnTo>
                <a:lnTo>
                  <a:pt x="318897" y="107264"/>
                </a:lnTo>
                <a:lnTo>
                  <a:pt x="318897" y="137845"/>
                </a:lnTo>
                <a:lnTo>
                  <a:pt x="339737" y="171335"/>
                </a:lnTo>
                <a:lnTo>
                  <a:pt x="363181" y="178295"/>
                </a:lnTo>
                <a:lnTo>
                  <a:pt x="377875" y="178295"/>
                </a:lnTo>
                <a:lnTo>
                  <a:pt x="385292" y="177914"/>
                </a:lnTo>
                <a:lnTo>
                  <a:pt x="397586" y="176339"/>
                </a:lnTo>
                <a:lnTo>
                  <a:pt x="403872" y="175183"/>
                </a:lnTo>
                <a:lnTo>
                  <a:pt x="410286" y="173621"/>
                </a:lnTo>
                <a:lnTo>
                  <a:pt x="412026" y="173228"/>
                </a:lnTo>
                <a:lnTo>
                  <a:pt x="413156" y="172631"/>
                </a:lnTo>
                <a:lnTo>
                  <a:pt x="414223" y="171081"/>
                </a:lnTo>
                <a:lnTo>
                  <a:pt x="414502" y="169913"/>
                </a:lnTo>
                <a:lnTo>
                  <a:pt x="414502" y="152171"/>
                </a:lnTo>
                <a:lnTo>
                  <a:pt x="414502" y="151460"/>
                </a:lnTo>
                <a:lnTo>
                  <a:pt x="413219" y="150431"/>
                </a:lnTo>
                <a:lnTo>
                  <a:pt x="410083" y="150431"/>
                </a:lnTo>
                <a:lnTo>
                  <a:pt x="408076" y="150685"/>
                </a:lnTo>
                <a:lnTo>
                  <a:pt x="405536" y="150914"/>
                </a:lnTo>
                <a:lnTo>
                  <a:pt x="399389" y="151295"/>
                </a:lnTo>
                <a:lnTo>
                  <a:pt x="396087" y="151460"/>
                </a:lnTo>
                <a:lnTo>
                  <a:pt x="378218" y="152107"/>
                </a:lnTo>
                <a:lnTo>
                  <a:pt x="374802" y="152171"/>
                </a:lnTo>
                <a:lnTo>
                  <a:pt x="367601" y="152171"/>
                </a:lnTo>
                <a:lnTo>
                  <a:pt x="351967" y="139128"/>
                </a:lnTo>
                <a:lnTo>
                  <a:pt x="351282" y="136575"/>
                </a:lnTo>
                <a:lnTo>
                  <a:pt x="350964" y="133946"/>
                </a:lnTo>
                <a:lnTo>
                  <a:pt x="350964" y="130886"/>
                </a:lnTo>
                <a:lnTo>
                  <a:pt x="417703" y="130886"/>
                </a:lnTo>
                <a:lnTo>
                  <a:pt x="419112" y="129336"/>
                </a:lnTo>
                <a:lnTo>
                  <a:pt x="419112" y="111531"/>
                </a:lnTo>
                <a:close/>
              </a:path>
              <a:path w="666115" h="259715">
                <a:moveTo>
                  <a:pt x="665683" y="66611"/>
                </a:moveTo>
                <a:lnTo>
                  <a:pt x="664781" y="65735"/>
                </a:lnTo>
                <a:lnTo>
                  <a:pt x="625525" y="65735"/>
                </a:lnTo>
                <a:lnTo>
                  <a:pt x="624217" y="66179"/>
                </a:lnTo>
                <a:lnTo>
                  <a:pt x="621893" y="67906"/>
                </a:lnTo>
                <a:lnTo>
                  <a:pt x="618883" y="71196"/>
                </a:lnTo>
                <a:lnTo>
                  <a:pt x="590384" y="107022"/>
                </a:lnTo>
                <a:lnTo>
                  <a:pt x="572020" y="69456"/>
                </a:lnTo>
                <a:lnTo>
                  <a:pt x="569772" y="66217"/>
                </a:lnTo>
                <a:lnTo>
                  <a:pt x="568706" y="65735"/>
                </a:lnTo>
                <a:lnTo>
                  <a:pt x="508876" y="65735"/>
                </a:lnTo>
                <a:lnTo>
                  <a:pt x="513524" y="43472"/>
                </a:lnTo>
                <a:lnTo>
                  <a:pt x="514413" y="37757"/>
                </a:lnTo>
                <a:lnTo>
                  <a:pt x="516915" y="32677"/>
                </a:lnTo>
                <a:lnTo>
                  <a:pt x="520141" y="29387"/>
                </a:lnTo>
                <a:lnTo>
                  <a:pt x="523011" y="28562"/>
                </a:lnTo>
                <a:lnTo>
                  <a:pt x="536194" y="28562"/>
                </a:lnTo>
                <a:lnTo>
                  <a:pt x="541553" y="292"/>
                </a:lnTo>
                <a:lnTo>
                  <a:pt x="518515" y="292"/>
                </a:lnTo>
                <a:lnTo>
                  <a:pt x="510133" y="0"/>
                </a:lnTo>
                <a:lnTo>
                  <a:pt x="499287" y="1854"/>
                </a:lnTo>
                <a:lnTo>
                  <a:pt x="471309" y="33782"/>
                </a:lnTo>
                <a:lnTo>
                  <a:pt x="469696" y="43472"/>
                </a:lnTo>
                <a:lnTo>
                  <a:pt x="465785" y="62204"/>
                </a:lnTo>
                <a:lnTo>
                  <a:pt x="436778" y="220306"/>
                </a:lnTo>
                <a:lnTo>
                  <a:pt x="415480" y="228041"/>
                </a:lnTo>
                <a:lnTo>
                  <a:pt x="409740" y="259524"/>
                </a:lnTo>
                <a:lnTo>
                  <a:pt x="451231" y="257048"/>
                </a:lnTo>
                <a:lnTo>
                  <a:pt x="479666" y="224637"/>
                </a:lnTo>
                <a:lnTo>
                  <a:pt x="503237" y="97155"/>
                </a:lnTo>
                <a:lnTo>
                  <a:pt x="534301" y="97142"/>
                </a:lnTo>
                <a:lnTo>
                  <a:pt x="537845" y="98323"/>
                </a:lnTo>
                <a:lnTo>
                  <a:pt x="540461" y="100584"/>
                </a:lnTo>
                <a:lnTo>
                  <a:pt x="542099" y="102819"/>
                </a:lnTo>
                <a:lnTo>
                  <a:pt x="559739" y="137147"/>
                </a:lnTo>
                <a:lnTo>
                  <a:pt x="498779" y="210185"/>
                </a:lnTo>
                <a:lnTo>
                  <a:pt x="498424" y="211137"/>
                </a:lnTo>
                <a:lnTo>
                  <a:pt x="498424" y="213728"/>
                </a:lnTo>
                <a:lnTo>
                  <a:pt x="499237" y="214503"/>
                </a:lnTo>
                <a:lnTo>
                  <a:pt x="538302" y="214503"/>
                </a:lnTo>
                <a:lnTo>
                  <a:pt x="539610" y="214122"/>
                </a:lnTo>
                <a:lnTo>
                  <a:pt x="541934" y="212559"/>
                </a:lnTo>
                <a:lnTo>
                  <a:pt x="544944" y="209321"/>
                </a:lnTo>
                <a:lnTo>
                  <a:pt x="577215" y="168808"/>
                </a:lnTo>
                <a:lnTo>
                  <a:pt x="598271" y="212344"/>
                </a:lnTo>
                <a:lnTo>
                  <a:pt x="599706" y="214083"/>
                </a:lnTo>
                <a:lnTo>
                  <a:pt x="600786" y="214503"/>
                </a:lnTo>
                <a:lnTo>
                  <a:pt x="641756" y="214503"/>
                </a:lnTo>
                <a:lnTo>
                  <a:pt x="642594" y="214122"/>
                </a:lnTo>
                <a:lnTo>
                  <a:pt x="643864" y="212559"/>
                </a:lnTo>
                <a:lnTo>
                  <a:pt x="644169" y="211658"/>
                </a:lnTo>
                <a:lnTo>
                  <a:pt x="644080" y="209410"/>
                </a:lnTo>
                <a:lnTo>
                  <a:pt x="607872" y="139217"/>
                </a:lnTo>
                <a:lnTo>
                  <a:pt x="665327" y="70510"/>
                </a:lnTo>
                <a:lnTo>
                  <a:pt x="665683" y="69557"/>
                </a:lnTo>
                <a:lnTo>
                  <a:pt x="665683" y="68338"/>
                </a:lnTo>
                <a:lnTo>
                  <a:pt x="665683" y="66611"/>
                </a:lnTo>
                <a:close/>
              </a:path>
            </a:pathLst>
          </a:custGeom>
          <a:solidFill>
            <a:srgbClr val="00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0606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773</Words>
  <Application>Microsoft Macintosh PowerPoint</Application>
  <PresentationFormat>Custom</PresentationFormat>
  <Paragraphs>85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Microsoft Sans Serif</vt:lpstr>
      <vt:lpstr>Office Theme</vt:lpstr>
      <vt:lpstr>PowerPoint Presentation</vt:lpstr>
      <vt:lpstr>Facing the Facts:  Foodservices  Industrial Spending  Down 28.4% in 2020*</vt:lpstr>
      <vt:lpstr>There are both external and  internal factors that can lead to  margin leak. Finding out where  we are leaking money is the first  step in minimizing the loss.</vt:lpstr>
      <vt:lpstr>Currency Fluctuations Exchange rate fluctuations and a decline in  export and import activity are having an effect.</vt:lpstr>
      <vt:lpstr>Lack of True-Cost Awareness  Discounts. Commodity increases.  Marketing spend. Are you really  keeping track of all the costs?</vt:lpstr>
      <vt:lpstr>The Value of Solving</vt:lpstr>
      <vt:lpstr>How to Minimize Loss and Improve  Margins. Yes, Even Now</vt:lpstr>
      <vt:lpstr>PowerPoint Presentation</vt:lpstr>
      <vt:lpstr>What Your Foodservice  Operators Want Right Now</vt:lpstr>
      <vt:lpstr>Questions We Need</vt:lpstr>
      <vt:lpstr>1%-5% revenue increase</vt:lpstr>
      <vt:lpstr>A Pricefx  Foodservices  Expert Can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cp:revision>
  <dcterms:created xsi:type="dcterms:W3CDTF">2021-03-08T21:29:48Z</dcterms:created>
  <dcterms:modified xsi:type="dcterms:W3CDTF">2021-03-12T16:36:00Z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2021-03-01T00:00:00Z</vt:filetime>
  </property>
  <property fmtid="{D5CDD505-2E9C-101B-9397-08002B2CF9AE}" pid="3" name="Creator">
    <vt:lpwstr>Adobe InDesign 16.1 (Macintosh)</vt:lpwstr>
  </property>
  <property fmtid="{D5CDD505-2E9C-101B-9397-08002B2CF9AE}" pid="4" name="LastSaved">
    <vt:filetime>2021-03-08T00:00:00Z</vt:filetime>
  </property>
</Properties>
</file>